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6" r:id="rId6"/>
    <p:sldId id="267" r:id="rId7"/>
    <p:sldId id="268" r:id="rId8"/>
    <p:sldId id="265" r:id="rId9"/>
    <p:sldId id="269" r:id="rId10"/>
    <p:sldId id="263" r:id="rId11"/>
    <p:sldId id="264"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8DF12-B3F0-4196-93EB-3672F6582E98}" v="21" dt="2023-10-06T17:17:39.73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47" autoAdjust="0"/>
  </p:normalViewPr>
  <p:slideViewPr>
    <p:cSldViewPr>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FE8268-1769-A63A-AB1D-7AF1DF00093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28B26910-3B87-ED7C-6004-CEC793F47C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314CEE0E-BEF1-D471-279D-1BBEE4E25BD6}"/>
              </a:ext>
            </a:extLst>
          </p:cNvPr>
          <p:cNvSpPr>
            <a:spLocks noGrp="1"/>
          </p:cNvSpPr>
          <p:nvPr>
            <p:ph type="dt" sz="half" idx="10"/>
          </p:nvPr>
        </p:nvSpPr>
        <p:spPr/>
        <p:txBody>
          <a:bodyPr/>
          <a:lstStyle/>
          <a:p>
            <a:fld id="{0C492654-2DD8-4DB2-8273-D1AA18F96CEB}" type="datetimeFigureOut">
              <a:rPr lang="de-AT" smtClean="0"/>
              <a:t>07.10.2023</a:t>
            </a:fld>
            <a:endParaRPr lang="de-AT"/>
          </a:p>
        </p:txBody>
      </p:sp>
      <p:sp>
        <p:nvSpPr>
          <p:cNvPr id="5" name="Fußzeilenplatzhalter 4">
            <a:extLst>
              <a:ext uri="{FF2B5EF4-FFF2-40B4-BE49-F238E27FC236}">
                <a16:creationId xmlns:a16="http://schemas.microsoft.com/office/drawing/2014/main" id="{F83AA139-1B82-0F65-9C07-458339AFF6E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92895B7-6D87-BFC0-2F45-31EF187A9005}"/>
              </a:ext>
            </a:extLst>
          </p:cNvPr>
          <p:cNvSpPr>
            <a:spLocks noGrp="1"/>
          </p:cNvSpPr>
          <p:nvPr>
            <p:ph type="sldNum" sz="quarter" idx="12"/>
          </p:nvPr>
        </p:nvSpPr>
        <p:spPr/>
        <p:txBody>
          <a:bodyPr/>
          <a:lstStyle/>
          <a:p>
            <a:fld id="{40D581D5-5DCE-4F18-9F61-DDC21F6121CA}" type="slidenum">
              <a:rPr lang="de-AT" smtClean="0"/>
              <a:t>‹Nr.›</a:t>
            </a:fld>
            <a:endParaRPr lang="de-AT"/>
          </a:p>
        </p:txBody>
      </p:sp>
    </p:spTree>
    <p:extLst>
      <p:ext uri="{BB962C8B-B14F-4D97-AF65-F5344CB8AC3E}">
        <p14:creationId xmlns:p14="http://schemas.microsoft.com/office/powerpoint/2010/main" val="1359785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8767B-ACB1-6BBA-5262-E41CA19F82D7}"/>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BFB019D6-1163-0B1F-F334-9E3B5B3BBFB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585BC10-6EEE-ECDF-BD1E-026FE948DBB9}"/>
              </a:ext>
            </a:extLst>
          </p:cNvPr>
          <p:cNvSpPr>
            <a:spLocks noGrp="1"/>
          </p:cNvSpPr>
          <p:nvPr>
            <p:ph type="dt" sz="half" idx="10"/>
          </p:nvPr>
        </p:nvSpPr>
        <p:spPr/>
        <p:txBody>
          <a:bodyPr/>
          <a:lstStyle/>
          <a:p>
            <a:fld id="{0C492654-2DD8-4DB2-8273-D1AA18F96CEB}" type="datetimeFigureOut">
              <a:rPr lang="de-AT" smtClean="0"/>
              <a:t>07.10.2023</a:t>
            </a:fld>
            <a:endParaRPr lang="de-AT"/>
          </a:p>
        </p:txBody>
      </p:sp>
      <p:sp>
        <p:nvSpPr>
          <p:cNvPr id="5" name="Fußzeilenplatzhalter 4">
            <a:extLst>
              <a:ext uri="{FF2B5EF4-FFF2-40B4-BE49-F238E27FC236}">
                <a16:creationId xmlns:a16="http://schemas.microsoft.com/office/drawing/2014/main" id="{697D7C03-848B-2CD2-4B12-1075C1D51748}"/>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180F18A-542F-626A-C539-D433F2A92DFF}"/>
              </a:ext>
            </a:extLst>
          </p:cNvPr>
          <p:cNvSpPr>
            <a:spLocks noGrp="1"/>
          </p:cNvSpPr>
          <p:nvPr>
            <p:ph type="sldNum" sz="quarter" idx="12"/>
          </p:nvPr>
        </p:nvSpPr>
        <p:spPr/>
        <p:txBody>
          <a:bodyPr/>
          <a:lstStyle/>
          <a:p>
            <a:fld id="{40D581D5-5DCE-4F18-9F61-DDC21F6121CA}" type="slidenum">
              <a:rPr lang="de-AT" smtClean="0"/>
              <a:t>‹Nr.›</a:t>
            </a:fld>
            <a:endParaRPr lang="de-AT"/>
          </a:p>
        </p:txBody>
      </p:sp>
    </p:spTree>
    <p:extLst>
      <p:ext uri="{BB962C8B-B14F-4D97-AF65-F5344CB8AC3E}">
        <p14:creationId xmlns:p14="http://schemas.microsoft.com/office/powerpoint/2010/main" val="350485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D3C8C2B-E30C-59F8-CBAD-041F4A56A34D}"/>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9383F2B2-2D93-A727-32DB-26E10DDCF75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9B6549C-6F8E-AFC7-A197-1E965A1E0971}"/>
              </a:ext>
            </a:extLst>
          </p:cNvPr>
          <p:cNvSpPr>
            <a:spLocks noGrp="1"/>
          </p:cNvSpPr>
          <p:nvPr>
            <p:ph type="dt" sz="half" idx="10"/>
          </p:nvPr>
        </p:nvSpPr>
        <p:spPr/>
        <p:txBody>
          <a:bodyPr/>
          <a:lstStyle/>
          <a:p>
            <a:fld id="{0C492654-2DD8-4DB2-8273-D1AA18F96CEB}" type="datetimeFigureOut">
              <a:rPr lang="de-AT" smtClean="0"/>
              <a:t>07.10.2023</a:t>
            </a:fld>
            <a:endParaRPr lang="de-AT"/>
          </a:p>
        </p:txBody>
      </p:sp>
      <p:sp>
        <p:nvSpPr>
          <p:cNvPr id="5" name="Fußzeilenplatzhalter 4">
            <a:extLst>
              <a:ext uri="{FF2B5EF4-FFF2-40B4-BE49-F238E27FC236}">
                <a16:creationId xmlns:a16="http://schemas.microsoft.com/office/drawing/2014/main" id="{B2B97554-9D46-A8A4-152F-8DD2BA92C6D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F50BBF5-422B-580D-2544-0890318AF9BA}"/>
              </a:ext>
            </a:extLst>
          </p:cNvPr>
          <p:cNvSpPr>
            <a:spLocks noGrp="1"/>
          </p:cNvSpPr>
          <p:nvPr>
            <p:ph type="sldNum" sz="quarter" idx="12"/>
          </p:nvPr>
        </p:nvSpPr>
        <p:spPr/>
        <p:txBody>
          <a:bodyPr/>
          <a:lstStyle/>
          <a:p>
            <a:fld id="{40D581D5-5DCE-4F18-9F61-DDC21F6121CA}" type="slidenum">
              <a:rPr lang="de-AT" smtClean="0"/>
              <a:t>‹Nr.›</a:t>
            </a:fld>
            <a:endParaRPr lang="de-AT"/>
          </a:p>
        </p:txBody>
      </p:sp>
    </p:spTree>
    <p:extLst>
      <p:ext uri="{BB962C8B-B14F-4D97-AF65-F5344CB8AC3E}">
        <p14:creationId xmlns:p14="http://schemas.microsoft.com/office/powerpoint/2010/main" val="117296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2B8DF-4DD8-AF81-D160-18B3C6D7E8F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144F849-2DDF-DE2C-0506-B7B255E5B37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07A05CE9-BF13-8275-923D-84AEA064F754}"/>
              </a:ext>
            </a:extLst>
          </p:cNvPr>
          <p:cNvSpPr>
            <a:spLocks noGrp="1"/>
          </p:cNvSpPr>
          <p:nvPr>
            <p:ph type="dt" sz="half" idx="10"/>
          </p:nvPr>
        </p:nvSpPr>
        <p:spPr/>
        <p:txBody>
          <a:bodyPr/>
          <a:lstStyle/>
          <a:p>
            <a:fld id="{0C492654-2DD8-4DB2-8273-D1AA18F96CEB}" type="datetimeFigureOut">
              <a:rPr lang="de-AT" smtClean="0"/>
              <a:t>07.10.2023</a:t>
            </a:fld>
            <a:endParaRPr lang="de-AT"/>
          </a:p>
        </p:txBody>
      </p:sp>
      <p:sp>
        <p:nvSpPr>
          <p:cNvPr id="5" name="Fußzeilenplatzhalter 4">
            <a:extLst>
              <a:ext uri="{FF2B5EF4-FFF2-40B4-BE49-F238E27FC236}">
                <a16:creationId xmlns:a16="http://schemas.microsoft.com/office/drawing/2014/main" id="{19DF869E-7914-0E80-01D6-CFA3A7A2DDC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D4A6489-9510-B22C-DE1F-B928493EB731}"/>
              </a:ext>
            </a:extLst>
          </p:cNvPr>
          <p:cNvSpPr>
            <a:spLocks noGrp="1"/>
          </p:cNvSpPr>
          <p:nvPr>
            <p:ph type="sldNum" sz="quarter" idx="12"/>
          </p:nvPr>
        </p:nvSpPr>
        <p:spPr/>
        <p:txBody>
          <a:bodyPr/>
          <a:lstStyle/>
          <a:p>
            <a:fld id="{40D581D5-5DCE-4F18-9F61-DDC21F6121CA}" type="slidenum">
              <a:rPr lang="de-AT" smtClean="0"/>
              <a:t>‹Nr.›</a:t>
            </a:fld>
            <a:endParaRPr lang="de-AT"/>
          </a:p>
        </p:txBody>
      </p:sp>
    </p:spTree>
    <p:extLst>
      <p:ext uri="{BB962C8B-B14F-4D97-AF65-F5344CB8AC3E}">
        <p14:creationId xmlns:p14="http://schemas.microsoft.com/office/powerpoint/2010/main" val="15278553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C17728-05AB-6A13-FE7E-67A4DD8510D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982C39D1-BEF9-6CD2-FD2F-DAD9BE2FE1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92D3C2C-0F5E-3560-F761-63070A30E141}"/>
              </a:ext>
            </a:extLst>
          </p:cNvPr>
          <p:cNvSpPr>
            <a:spLocks noGrp="1"/>
          </p:cNvSpPr>
          <p:nvPr>
            <p:ph type="dt" sz="half" idx="10"/>
          </p:nvPr>
        </p:nvSpPr>
        <p:spPr/>
        <p:txBody>
          <a:bodyPr/>
          <a:lstStyle/>
          <a:p>
            <a:fld id="{0C492654-2DD8-4DB2-8273-D1AA18F96CEB}" type="datetimeFigureOut">
              <a:rPr lang="de-AT" smtClean="0"/>
              <a:t>07.10.2023</a:t>
            </a:fld>
            <a:endParaRPr lang="de-AT"/>
          </a:p>
        </p:txBody>
      </p:sp>
      <p:sp>
        <p:nvSpPr>
          <p:cNvPr id="5" name="Fußzeilenplatzhalter 4">
            <a:extLst>
              <a:ext uri="{FF2B5EF4-FFF2-40B4-BE49-F238E27FC236}">
                <a16:creationId xmlns:a16="http://schemas.microsoft.com/office/drawing/2014/main" id="{38F008BB-85F2-6855-AEDF-C862B167BDE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A075D81-F97C-30A0-4D70-0B9A9B1E525F}"/>
              </a:ext>
            </a:extLst>
          </p:cNvPr>
          <p:cNvSpPr>
            <a:spLocks noGrp="1"/>
          </p:cNvSpPr>
          <p:nvPr>
            <p:ph type="sldNum" sz="quarter" idx="12"/>
          </p:nvPr>
        </p:nvSpPr>
        <p:spPr/>
        <p:txBody>
          <a:bodyPr/>
          <a:lstStyle/>
          <a:p>
            <a:fld id="{40D581D5-5DCE-4F18-9F61-DDC21F6121CA}" type="slidenum">
              <a:rPr lang="de-AT" smtClean="0"/>
              <a:t>‹Nr.›</a:t>
            </a:fld>
            <a:endParaRPr lang="de-AT"/>
          </a:p>
        </p:txBody>
      </p:sp>
    </p:spTree>
    <p:extLst>
      <p:ext uri="{BB962C8B-B14F-4D97-AF65-F5344CB8AC3E}">
        <p14:creationId xmlns:p14="http://schemas.microsoft.com/office/powerpoint/2010/main" val="29211948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6C3280-CB93-0EAB-C1D1-AB33E21F7CF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A29F6A37-E64A-954D-EB36-56392FB81DE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0A833CBF-5B11-2D00-B9A6-93B4EDC8165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98F34602-C809-198A-F227-584F3480230A}"/>
              </a:ext>
            </a:extLst>
          </p:cNvPr>
          <p:cNvSpPr>
            <a:spLocks noGrp="1"/>
          </p:cNvSpPr>
          <p:nvPr>
            <p:ph type="dt" sz="half" idx="10"/>
          </p:nvPr>
        </p:nvSpPr>
        <p:spPr/>
        <p:txBody>
          <a:bodyPr/>
          <a:lstStyle/>
          <a:p>
            <a:fld id="{0C492654-2DD8-4DB2-8273-D1AA18F96CEB}" type="datetimeFigureOut">
              <a:rPr lang="de-AT" smtClean="0"/>
              <a:t>07.10.2023</a:t>
            </a:fld>
            <a:endParaRPr lang="de-AT"/>
          </a:p>
        </p:txBody>
      </p:sp>
      <p:sp>
        <p:nvSpPr>
          <p:cNvPr id="6" name="Fußzeilenplatzhalter 5">
            <a:extLst>
              <a:ext uri="{FF2B5EF4-FFF2-40B4-BE49-F238E27FC236}">
                <a16:creationId xmlns:a16="http://schemas.microsoft.com/office/drawing/2014/main" id="{79F96EA6-ABD4-09A2-35C2-EB8B682EF31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E1975E3-4682-4025-EC43-5C6935B40328}"/>
              </a:ext>
            </a:extLst>
          </p:cNvPr>
          <p:cNvSpPr>
            <a:spLocks noGrp="1"/>
          </p:cNvSpPr>
          <p:nvPr>
            <p:ph type="sldNum" sz="quarter" idx="12"/>
          </p:nvPr>
        </p:nvSpPr>
        <p:spPr/>
        <p:txBody>
          <a:bodyPr/>
          <a:lstStyle/>
          <a:p>
            <a:fld id="{40D581D5-5DCE-4F18-9F61-DDC21F6121CA}" type="slidenum">
              <a:rPr lang="de-AT" smtClean="0"/>
              <a:t>‹Nr.›</a:t>
            </a:fld>
            <a:endParaRPr lang="de-AT"/>
          </a:p>
        </p:txBody>
      </p:sp>
    </p:spTree>
    <p:extLst>
      <p:ext uri="{BB962C8B-B14F-4D97-AF65-F5344CB8AC3E}">
        <p14:creationId xmlns:p14="http://schemas.microsoft.com/office/powerpoint/2010/main" val="2304633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3ECF5-9875-8E00-DB82-63FEF2CDC309}"/>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B5949C54-38AC-657D-1A72-D5BF21870B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C495FE0-1515-685D-78DE-E57F21F8456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EF3EC450-9692-72CA-E6C7-7DA967C31F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8615616-024A-977A-3CE9-19DDB066CF7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0D00C9F9-8E4B-5528-1ED9-217A0E02F328}"/>
              </a:ext>
            </a:extLst>
          </p:cNvPr>
          <p:cNvSpPr>
            <a:spLocks noGrp="1"/>
          </p:cNvSpPr>
          <p:nvPr>
            <p:ph type="dt" sz="half" idx="10"/>
          </p:nvPr>
        </p:nvSpPr>
        <p:spPr/>
        <p:txBody>
          <a:bodyPr/>
          <a:lstStyle/>
          <a:p>
            <a:fld id="{0C492654-2DD8-4DB2-8273-D1AA18F96CEB}" type="datetimeFigureOut">
              <a:rPr lang="de-AT" smtClean="0"/>
              <a:t>07.10.2023</a:t>
            </a:fld>
            <a:endParaRPr lang="de-AT"/>
          </a:p>
        </p:txBody>
      </p:sp>
      <p:sp>
        <p:nvSpPr>
          <p:cNvPr id="8" name="Fußzeilenplatzhalter 7">
            <a:extLst>
              <a:ext uri="{FF2B5EF4-FFF2-40B4-BE49-F238E27FC236}">
                <a16:creationId xmlns:a16="http://schemas.microsoft.com/office/drawing/2014/main" id="{934C299D-4F44-66A2-570A-7F5CAFDB374D}"/>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459F017F-0EFB-1268-80B4-B615CF791AE2}"/>
              </a:ext>
            </a:extLst>
          </p:cNvPr>
          <p:cNvSpPr>
            <a:spLocks noGrp="1"/>
          </p:cNvSpPr>
          <p:nvPr>
            <p:ph type="sldNum" sz="quarter" idx="12"/>
          </p:nvPr>
        </p:nvSpPr>
        <p:spPr/>
        <p:txBody>
          <a:bodyPr/>
          <a:lstStyle/>
          <a:p>
            <a:fld id="{40D581D5-5DCE-4F18-9F61-DDC21F6121CA}" type="slidenum">
              <a:rPr lang="de-AT" smtClean="0"/>
              <a:t>‹Nr.›</a:t>
            </a:fld>
            <a:endParaRPr lang="de-AT"/>
          </a:p>
        </p:txBody>
      </p:sp>
    </p:spTree>
    <p:extLst>
      <p:ext uri="{BB962C8B-B14F-4D97-AF65-F5344CB8AC3E}">
        <p14:creationId xmlns:p14="http://schemas.microsoft.com/office/powerpoint/2010/main" val="6041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DFE254-0733-1743-5695-B397B3115297}"/>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DAE8D9B1-40A5-4982-F502-0CCEBC315856}"/>
              </a:ext>
            </a:extLst>
          </p:cNvPr>
          <p:cNvSpPr>
            <a:spLocks noGrp="1"/>
          </p:cNvSpPr>
          <p:nvPr>
            <p:ph type="dt" sz="half" idx="10"/>
          </p:nvPr>
        </p:nvSpPr>
        <p:spPr/>
        <p:txBody>
          <a:bodyPr/>
          <a:lstStyle/>
          <a:p>
            <a:fld id="{0C492654-2DD8-4DB2-8273-D1AA18F96CEB}" type="datetimeFigureOut">
              <a:rPr lang="de-AT" smtClean="0"/>
              <a:t>07.10.2023</a:t>
            </a:fld>
            <a:endParaRPr lang="de-AT"/>
          </a:p>
        </p:txBody>
      </p:sp>
      <p:sp>
        <p:nvSpPr>
          <p:cNvPr id="4" name="Fußzeilenplatzhalter 3">
            <a:extLst>
              <a:ext uri="{FF2B5EF4-FFF2-40B4-BE49-F238E27FC236}">
                <a16:creationId xmlns:a16="http://schemas.microsoft.com/office/drawing/2014/main" id="{C6DDF969-67EA-915C-6E26-11715892A136}"/>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8CBA825F-20EA-4DBE-73E7-60177FA46E8C}"/>
              </a:ext>
            </a:extLst>
          </p:cNvPr>
          <p:cNvSpPr>
            <a:spLocks noGrp="1"/>
          </p:cNvSpPr>
          <p:nvPr>
            <p:ph type="sldNum" sz="quarter" idx="12"/>
          </p:nvPr>
        </p:nvSpPr>
        <p:spPr/>
        <p:txBody>
          <a:bodyPr/>
          <a:lstStyle/>
          <a:p>
            <a:fld id="{40D581D5-5DCE-4F18-9F61-DDC21F6121CA}" type="slidenum">
              <a:rPr lang="de-AT" smtClean="0"/>
              <a:t>‹Nr.›</a:t>
            </a:fld>
            <a:endParaRPr lang="de-AT"/>
          </a:p>
        </p:txBody>
      </p:sp>
    </p:spTree>
    <p:extLst>
      <p:ext uri="{BB962C8B-B14F-4D97-AF65-F5344CB8AC3E}">
        <p14:creationId xmlns:p14="http://schemas.microsoft.com/office/powerpoint/2010/main" val="1890812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EC5241B-822A-E712-76EA-B6AABE81A676}"/>
              </a:ext>
            </a:extLst>
          </p:cNvPr>
          <p:cNvSpPr>
            <a:spLocks noGrp="1"/>
          </p:cNvSpPr>
          <p:nvPr>
            <p:ph type="dt" sz="half" idx="10"/>
          </p:nvPr>
        </p:nvSpPr>
        <p:spPr/>
        <p:txBody>
          <a:bodyPr/>
          <a:lstStyle/>
          <a:p>
            <a:fld id="{0C492654-2DD8-4DB2-8273-D1AA18F96CEB}" type="datetimeFigureOut">
              <a:rPr lang="de-AT" smtClean="0"/>
              <a:t>07.10.2023</a:t>
            </a:fld>
            <a:endParaRPr lang="de-AT"/>
          </a:p>
        </p:txBody>
      </p:sp>
      <p:sp>
        <p:nvSpPr>
          <p:cNvPr id="3" name="Fußzeilenplatzhalter 2">
            <a:extLst>
              <a:ext uri="{FF2B5EF4-FFF2-40B4-BE49-F238E27FC236}">
                <a16:creationId xmlns:a16="http://schemas.microsoft.com/office/drawing/2014/main" id="{96C00DE1-B09F-F8DA-8841-55F0F1985D0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8D1D8135-21CA-8C2F-0333-5235F4B0BBCD}"/>
              </a:ext>
            </a:extLst>
          </p:cNvPr>
          <p:cNvSpPr>
            <a:spLocks noGrp="1"/>
          </p:cNvSpPr>
          <p:nvPr>
            <p:ph type="sldNum" sz="quarter" idx="12"/>
          </p:nvPr>
        </p:nvSpPr>
        <p:spPr/>
        <p:txBody>
          <a:bodyPr/>
          <a:lstStyle/>
          <a:p>
            <a:fld id="{40D581D5-5DCE-4F18-9F61-DDC21F6121CA}" type="slidenum">
              <a:rPr lang="de-AT" smtClean="0"/>
              <a:t>‹Nr.›</a:t>
            </a:fld>
            <a:endParaRPr lang="de-AT"/>
          </a:p>
        </p:txBody>
      </p:sp>
    </p:spTree>
    <p:extLst>
      <p:ext uri="{BB962C8B-B14F-4D97-AF65-F5344CB8AC3E}">
        <p14:creationId xmlns:p14="http://schemas.microsoft.com/office/powerpoint/2010/main" val="1458598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B5AADE-A4B6-04FB-0BA6-3C83AF1881B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9FCD3506-9E3A-6D9C-1DD3-F81BC1B4C2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0A2A9BB-74A5-826B-B21B-22958EE07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54905B3-1C04-CB06-4111-443FD60DE50D}"/>
              </a:ext>
            </a:extLst>
          </p:cNvPr>
          <p:cNvSpPr>
            <a:spLocks noGrp="1"/>
          </p:cNvSpPr>
          <p:nvPr>
            <p:ph type="dt" sz="half" idx="10"/>
          </p:nvPr>
        </p:nvSpPr>
        <p:spPr/>
        <p:txBody>
          <a:bodyPr/>
          <a:lstStyle/>
          <a:p>
            <a:fld id="{0C492654-2DD8-4DB2-8273-D1AA18F96CEB}" type="datetimeFigureOut">
              <a:rPr lang="de-AT" smtClean="0"/>
              <a:t>07.10.2023</a:t>
            </a:fld>
            <a:endParaRPr lang="de-AT"/>
          </a:p>
        </p:txBody>
      </p:sp>
      <p:sp>
        <p:nvSpPr>
          <p:cNvPr id="6" name="Fußzeilenplatzhalter 5">
            <a:extLst>
              <a:ext uri="{FF2B5EF4-FFF2-40B4-BE49-F238E27FC236}">
                <a16:creationId xmlns:a16="http://schemas.microsoft.com/office/drawing/2014/main" id="{6BADB2C4-D9EF-6955-9492-56EDDAB5369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3959B2A4-4FD4-A43E-0883-E1314927FBE4}"/>
              </a:ext>
            </a:extLst>
          </p:cNvPr>
          <p:cNvSpPr>
            <a:spLocks noGrp="1"/>
          </p:cNvSpPr>
          <p:nvPr>
            <p:ph type="sldNum" sz="quarter" idx="12"/>
          </p:nvPr>
        </p:nvSpPr>
        <p:spPr/>
        <p:txBody>
          <a:bodyPr/>
          <a:lstStyle/>
          <a:p>
            <a:fld id="{40D581D5-5DCE-4F18-9F61-DDC21F6121CA}" type="slidenum">
              <a:rPr lang="de-AT" smtClean="0"/>
              <a:t>‹Nr.›</a:t>
            </a:fld>
            <a:endParaRPr lang="de-AT"/>
          </a:p>
        </p:txBody>
      </p:sp>
    </p:spTree>
    <p:extLst>
      <p:ext uri="{BB962C8B-B14F-4D97-AF65-F5344CB8AC3E}">
        <p14:creationId xmlns:p14="http://schemas.microsoft.com/office/powerpoint/2010/main" val="3725175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6D6709-B70C-DE24-9A53-BCECA25C3B7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025FE218-A1CF-6134-42ED-76539511C1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2BE01A17-7236-6B54-F00C-028F493B9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64E05CD-D2BA-8108-4E7D-A01E3150D1C2}"/>
              </a:ext>
            </a:extLst>
          </p:cNvPr>
          <p:cNvSpPr>
            <a:spLocks noGrp="1"/>
          </p:cNvSpPr>
          <p:nvPr>
            <p:ph type="dt" sz="half" idx="10"/>
          </p:nvPr>
        </p:nvSpPr>
        <p:spPr/>
        <p:txBody>
          <a:bodyPr/>
          <a:lstStyle/>
          <a:p>
            <a:fld id="{0C492654-2DD8-4DB2-8273-D1AA18F96CEB}" type="datetimeFigureOut">
              <a:rPr lang="de-AT" smtClean="0"/>
              <a:t>07.10.2023</a:t>
            </a:fld>
            <a:endParaRPr lang="de-AT"/>
          </a:p>
        </p:txBody>
      </p:sp>
      <p:sp>
        <p:nvSpPr>
          <p:cNvPr id="6" name="Fußzeilenplatzhalter 5">
            <a:extLst>
              <a:ext uri="{FF2B5EF4-FFF2-40B4-BE49-F238E27FC236}">
                <a16:creationId xmlns:a16="http://schemas.microsoft.com/office/drawing/2014/main" id="{B0FBC256-D755-D4DE-4619-3CB82C09CF5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73692C83-B121-C78C-BE7A-8282F9288F92}"/>
              </a:ext>
            </a:extLst>
          </p:cNvPr>
          <p:cNvSpPr>
            <a:spLocks noGrp="1"/>
          </p:cNvSpPr>
          <p:nvPr>
            <p:ph type="sldNum" sz="quarter" idx="12"/>
          </p:nvPr>
        </p:nvSpPr>
        <p:spPr/>
        <p:txBody>
          <a:bodyPr/>
          <a:lstStyle/>
          <a:p>
            <a:fld id="{40D581D5-5DCE-4F18-9F61-DDC21F6121CA}" type="slidenum">
              <a:rPr lang="de-AT" smtClean="0"/>
              <a:t>‹Nr.›</a:t>
            </a:fld>
            <a:endParaRPr lang="de-AT"/>
          </a:p>
        </p:txBody>
      </p:sp>
    </p:spTree>
    <p:extLst>
      <p:ext uri="{BB962C8B-B14F-4D97-AF65-F5344CB8AC3E}">
        <p14:creationId xmlns:p14="http://schemas.microsoft.com/office/powerpoint/2010/main" val="1414959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003EB81-F976-316D-BAE1-5BE7162BAF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67285D14-C313-8EAB-42A2-83C1708C00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22D8814-D99D-EA23-2CBE-53342AF0F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92654-2DD8-4DB2-8273-D1AA18F96CEB}" type="datetimeFigureOut">
              <a:rPr lang="de-AT" smtClean="0"/>
              <a:t>07.10.2023</a:t>
            </a:fld>
            <a:endParaRPr lang="de-AT"/>
          </a:p>
        </p:txBody>
      </p:sp>
      <p:sp>
        <p:nvSpPr>
          <p:cNvPr id="5" name="Fußzeilenplatzhalter 4">
            <a:extLst>
              <a:ext uri="{FF2B5EF4-FFF2-40B4-BE49-F238E27FC236}">
                <a16:creationId xmlns:a16="http://schemas.microsoft.com/office/drawing/2014/main" id="{3A1AE84A-ED06-02FF-D41A-F922A2D81E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0B95C9BA-10EB-429B-68B8-531FF51E25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581D5-5DCE-4F18-9F61-DDC21F6121CA}" type="slidenum">
              <a:rPr lang="de-AT" smtClean="0"/>
              <a:t>‹Nr.›</a:t>
            </a:fld>
            <a:endParaRPr lang="de-AT"/>
          </a:p>
        </p:txBody>
      </p:sp>
    </p:spTree>
    <p:extLst>
      <p:ext uri="{BB962C8B-B14F-4D97-AF65-F5344CB8AC3E}">
        <p14:creationId xmlns:p14="http://schemas.microsoft.com/office/powerpoint/2010/main" val="984776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h-online.ac.at/ph-bgld/ee/ui/ca2/app/desktop/#/slc.tm.cp/student/courses/212437?$ctx=design=ca;lang=de&amp;$scrollTo=toc_overview"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h-online.ac.at/ph-bgld/ee/ui/ca2/app/desktop/#/slc.tm.cp/student/courses/212441?$ctx=design=ca;lang=de&amp;$scrollTo=toc_overview"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mailto:sprachbewusst@kphvie.ac.at"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kphvie.ac.at/institute/institut-fortbildung/nachmeldung.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kphvie.ac.at/institute/institut-fortbildung/nachmeldung.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kphvie.ac.at/institute/institut-fortbildung/nachmeldung.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kphvie.ac.at/institute/institut-fortbildung/nachmeldung.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kphvie.ac.at/institute/institut-fortbildung/nachmeldung.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ph-kaernten.ac.at/fwb/infos-zu-ph-online/anmeldung-zu-veranstaltu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A29AC-351A-C126-0283-10860CC3DFF2}"/>
              </a:ext>
            </a:extLst>
          </p:cNvPr>
          <p:cNvSpPr>
            <a:spLocks noGrp="1"/>
          </p:cNvSpPr>
          <p:nvPr>
            <p:ph type="ctrTitle"/>
          </p:nvPr>
        </p:nvSpPr>
        <p:spPr>
          <a:xfrm>
            <a:off x="8019286" y="481264"/>
            <a:ext cx="3702251" cy="3907856"/>
          </a:xfrm>
        </p:spPr>
        <p:txBody>
          <a:bodyPr>
            <a:normAutofit/>
          </a:bodyPr>
          <a:lstStyle/>
          <a:p>
            <a:br>
              <a:rPr lang="de-AT" sz="3300" dirty="0"/>
            </a:br>
            <a:r>
              <a:rPr lang="de-AT" sz="3300" b="1" dirty="0">
                <a:solidFill>
                  <a:schemeClr val="accent6">
                    <a:lumMod val="75000"/>
                  </a:schemeClr>
                </a:solidFill>
              </a:rPr>
              <a:t>Sprachbewusster Unterricht an BMHS</a:t>
            </a:r>
            <a:br>
              <a:rPr lang="de-AT" sz="3300" dirty="0"/>
            </a:br>
            <a:br>
              <a:rPr lang="de-AT" sz="3300" dirty="0"/>
            </a:br>
            <a:r>
              <a:rPr lang="de-AT" sz="3300" b="1" dirty="0">
                <a:solidFill>
                  <a:schemeClr val="accent1">
                    <a:lumMod val="75000"/>
                  </a:schemeClr>
                </a:solidFill>
              </a:rPr>
              <a:t>Veranstaltungen 2023/24</a:t>
            </a:r>
          </a:p>
        </p:txBody>
      </p:sp>
      <p:sp>
        <p:nvSpPr>
          <p:cNvPr id="37" name="Rectangle 36">
            <a:extLst>
              <a:ext uri="{FF2B5EF4-FFF2-40B4-BE49-F238E27FC236}">
                <a16:creationId xmlns:a16="http://schemas.microsoft.com/office/drawing/2014/main" id="{9584E7D4-A2F5-41A9-A4AE-B84BD1346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solidFill>
            <a:srgbClr val="5F4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12531D6-F318-49BD-859A-0B2B71594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666" y="481264"/>
            <a:ext cx="3207227"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Virtuelle PH | Einfach online fortbilden. digital. innovativ.">
            <a:extLst>
              <a:ext uri="{FF2B5EF4-FFF2-40B4-BE49-F238E27FC236}">
                <a16:creationId xmlns:a16="http://schemas.microsoft.com/office/drawing/2014/main" id="{B033778D-F856-3EB0-710B-1BA13E97FB44}"/>
              </a:ext>
            </a:extLst>
          </p:cNvPr>
          <p:cNvPicPr>
            <a:picLocks noChangeAspect="1"/>
          </p:cNvPicPr>
          <p:nvPr/>
        </p:nvPicPr>
        <p:blipFill rotWithShape="1">
          <a:blip r:embed="rId2">
            <a:extLst>
              <a:ext uri="{28A0092B-C50C-407E-A947-70E740481C1C}">
                <a14:useLocalDpi xmlns:a14="http://schemas.microsoft.com/office/drawing/2010/main" val="0"/>
              </a:ext>
            </a:extLst>
          </a:blip>
          <a:srcRect t="10606" b="15152"/>
          <a:stretch/>
        </p:blipFill>
        <p:spPr bwMode="auto">
          <a:xfrm>
            <a:off x="640532" y="856559"/>
            <a:ext cx="2890705" cy="2146117"/>
          </a:xfrm>
          <a:prstGeom prst="rect">
            <a:avLst/>
          </a:prstGeom>
          <a:noFill/>
          <a:extLst>
            <a:ext uri="{53640926-AAD7-44D8-BBD7-CCE9431645EC}">
              <a14:shadowObscured xmlns:a14="http://schemas.microsoft.com/office/drawing/2010/main"/>
            </a:ext>
          </a:extLst>
        </p:spPr>
      </p:pic>
      <p:sp>
        <p:nvSpPr>
          <p:cNvPr id="41" name="Rectangle 40">
            <a:extLst>
              <a:ext uri="{FF2B5EF4-FFF2-40B4-BE49-F238E27FC236}">
                <a16:creationId xmlns:a16="http://schemas.microsoft.com/office/drawing/2014/main" id="{C3A78525-353D-47EB-B839-E380DBD7D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7760" y="481264"/>
            <a:ext cx="3207226"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a:extLst>
              <a:ext uri="{FF2B5EF4-FFF2-40B4-BE49-F238E27FC236}">
                <a16:creationId xmlns:a16="http://schemas.microsoft.com/office/drawing/2014/main" id="{F01610BB-8073-2FE5-CE44-6F7E32B8C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163886" y="642131"/>
            <a:ext cx="2574973" cy="2574973"/>
          </a:xfrm>
          <a:prstGeom prst="rect">
            <a:avLst/>
          </a:prstGeom>
          <a:noFill/>
        </p:spPr>
      </p:pic>
      <p:sp>
        <p:nvSpPr>
          <p:cNvPr id="43" name="Rectangle 42">
            <a:extLst>
              <a:ext uri="{FF2B5EF4-FFF2-40B4-BE49-F238E27FC236}">
                <a16:creationId xmlns:a16="http://schemas.microsoft.com/office/drawing/2014/main" id="{6436C932-B8B8-4A70-8A0D-1A4AD0A9F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7334" y="3538308"/>
            <a:ext cx="3217652" cy="28624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KPH Wien/Krems - YouTube">
            <a:extLst>
              <a:ext uri="{FF2B5EF4-FFF2-40B4-BE49-F238E27FC236}">
                <a16:creationId xmlns:a16="http://schemas.microsoft.com/office/drawing/2014/main" id="{26B9A8EC-0D94-76FC-DC39-03D954F5E5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165223" y="3678058"/>
            <a:ext cx="2561874" cy="2561874"/>
          </a:xfrm>
          <a:prstGeom prst="rect">
            <a:avLst/>
          </a:prstGeom>
          <a:noFill/>
        </p:spPr>
      </p:pic>
      <p:cxnSp>
        <p:nvCxnSpPr>
          <p:cNvPr id="45" name="Straight Connector 44">
            <a:extLst>
              <a:ext uri="{FF2B5EF4-FFF2-40B4-BE49-F238E27FC236}">
                <a16:creationId xmlns:a16="http://schemas.microsoft.com/office/drawing/2014/main" id="{02AD82C0-24F3-4083-849D-D281174AF2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rgbClr val="5F4540"/>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EC760C0-2D8A-4DE5-9990-FA96D59E5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666" y="3538308"/>
            <a:ext cx="3207227"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id="{F3FD98AE-FEE9-1352-5B8D-63CB35065A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20002" y="4519534"/>
            <a:ext cx="2911236" cy="858815"/>
          </a:xfrm>
          <a:prstGeom prst="rect">
            <a:avLst/>
          </a:prstGeom>
          <a:noFill/>
        </p:spPr>
      </p:pic>
    </p:spTree>
    <p:extLst>
      <p:ext uri="{BB962C8B-B14F-4D97-AF65-F5344CB8AC3E}">
        <p14:creationId xmlns:p14="http://schemas.microsoft.com/office/powerpoint/2010/main" val="2815013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FB308C1-B77D-EF78-615B-8D489A4DB483}"/>
              </a:ext>
            </a:extLst>
          </p:cNvPr>
          <p:cNvSpPr>
            <a:spLocks noGrp="1"/>
          </p:cNvSpPr>
          <p:nvPr>
            <p:ph type="title"/>
          </p:nvPr>
        </p:nvSpPr>
        <p:spPr>
          <a:xfrm>
            <a:off x="1463039" y="625904"/>
            <a:ext cx="6666832" cy="1618169"/>
          </a:xfrm>
        </p:spPr>
        <p:txBody>
          <a:bodyPr anchor="ctr">
            <a:normAutofit/>
          </a:bodyPr>
          <a:lstStyle/>
          <a:p>
            <a:pPr algn="r"/>
            <a:r>
              <a:rPr lang="de-AT" sz="5100">
                <a:solidFill>
                  <a:schemeClr val="tx1">
                    <a:lumMod val="85000"/>
                    <a:lumOff val="15000"/>
                  </a:schemeClr>
                </a:solidFill>
              </a:rPr>
              <a:t>Unsere Veranstaltungen</a:t>
            </a:r>
          </a:p>
        </p:txBody>
      </p:sp>
      <p:sp>
        <p:nvSpPr>
          <p:cNvPr id="58" name="Oval 57">
            <a:extLst>
              <a:ext uri="{FF2B5EF4-FFF2-40B4-BE49-F238E27FC236}">
                <a16:creationId xmlns:a16="http://schemas.microsoft.com/office/drawing/2014/main" id="{B87BF251-0F3D-4FED-A71D-D1564D1D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48085" y="1226650"/>
            <a:ext cx="548640" cy="548640"/>
          </a:xfrm>
          <a:prstGeom prst="ellipse">
            <a:avLst/>
          </a:pr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C0F80DFC-077A-4A53-AF1A-600D9F1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119076" y="0"/>
            <a:ext cx="2234723" cy="1723952"/>
          </a:xfrm>
          <a:custGeom>
            <a:avLst/>
            <a:gdLst>
              <a:gd name="connsiteX0" fmla="*/ 1735930 w 2234723"/>
              <a:gd name="connsiteY0" fmla="*/ 1723952 h 1723952"/>
              <a:gd name="connsiteX1" fmla="*/ 2234723 w 2234723"/>
              <a:gd name="connsiteY1" fmla="*/ 1723952 h 1723952"/>
              <a:gd name="connsiteX2" fmla="*/ 2220570 w 2234723"/>
              <a:gd name="connsiteY2" fmla="*/ 1665525 h 1723952"/>
              <a:gd name="connsiteX3" fmla="*/ 118986 w 2234723"/>
              <a:gd name="connsiteY3" fmla="*/ 3008 h 1723952"/>
              <a:gd name="connsiteX4" fmla="*/ 0 w 2234723"/>
              <a:gd name="connsiteY4" fmla="*/ 0 h 1723952"/>
              <a:gd name="connsiteX5" fmla="*/ 0 w 2234723"/>
              <a:gd name="connsiteY5" fmla="*/ 474250 h 1723952"/>
              <a:gd name="connsiteX6" fmla="*/ 187921 w 2234723"/>
              <a:gd name="connsiteY6" fmla="*/ 483739 h 1723952"/>
              <a:gd name="connsiteX7" fmla="*/ 1656728 w 2234723"/>
              <a:gd name="connsiteY7" fmla="*/ 1515386 h 172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4723" h="1723952">
                <a:moveTo>
                  <a:pt x="1735930" y="1723952"/>
                </a:moveTo>
                <a:lnTo>
                  <a:pt x="2234723" y="1723952"/>
                </a:lnTo>
                <a:lnTo>
                  <a:pt x="2220570" y="1665525"/>
                </a:lnTo>
                <a:cubicBezTo>
                  <a:pt x="1951414" y="739745"/>
                  <a:pt x="1119014" y="53700"/>
                  <a:pt x="118986" y="3008"/>
                </a:cubicBezTo>
                <a:lnTo>
                  <a:pt x="0" y="0"/>
                </a:lnTo>
                <a:lnTo>
                  <a:pt x="0" y="474250"/>
                </a:lnTo>
                <a:lnTo>
                  <a:pt x="187921" y="483739"/>
                </a:lnTo>
                <a:cubicBezTo>
                  <a:pt x="836688" y="549625"/>
                  <a:pt x="1385706" y="952924"/>
                  <a:pt x="1656728" y="1515386"/>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Inhaltsplatzhalter 3">
            <a:extLst>
              <a:ext uri="{FF2B5EF4-FFF2-40B4-BE49-F238E27FC236}">
                <a16:creationId xmlns:a16="http://schemas.microsoft.com/office/drawing/2014/main" id="{B5F860D5-508B-6AD2-62C0-2457D23C7421}"/>
              </a:ext>
            </a:extLst>
          </p:cNvPr>
          <p:cNvGraphicFramePr>
            <a:graphicFrameLocks noGrp="1"/>
          </p:cNvGraphicFramePr>
          <p:nvPr>
            <p:ph idx="1"/>
            <p:extLst>
              <p:ext uri="{D42A27DB-BD31-4B8C-83A1-F6EECF244321}">
                <p14:modId xmlns:p14="http://schemas.microsoft.com/office/powerpoint/2010/main" val="3874923171"/>
              </p:ext>
            </p:extLst>
          </p:nvPr>
        </p:nvGraphicFramePr>
        <p:xfrm>
          <a:off x="1" y="2244073"/>
          <a:ext cx="12192000" cy="4613928"/>
        </p:xfrm>
        <a:graphic>
          <a:graphicData uri="http://schemas.openxmlformats.org/drawingml/2006/table">
            <a:tbl>
              <a:tblPr firstRow="1" firstCol="1" bandRow="1">
                <a:tableStyleId>{5202B0CA-FC54-4496-8BCA-5EF66A818D29}</a:tableStyleId>
              </a:tblPr>
              <a:tblGrid>
                <a:gridCol w="1826881">
                  <a:extLst>
                    <a:ext uri="{9D8B030D-6E8A-4147-A177-3AD203B41FA5}">
                      <a16:colId xmlns:a16="http://schemas.microsoft.com/office/drawing/2014/main" val="1250360580"/>
                    </a:ext>
                  </a:extLst>
                </a:gridCol>
                <a:gridCol w="10365119">
                  <a:extLst>
                    <a:ext uri="{9D8B030D-6E8A-4147-A177-3AD203B41FA5}">
                      <a16:colId xmlns:a16="http://schemas.microsoft.com/office/drawing/2014/main" val="954920046"/>
                    </a:ext>
                  </a:extLst>
                </a:gridCol>
              </a:tblGrid>
              <a:tr h="914351">
                <a:tc>
                  <a:txBody>
                    <a:bodyPr/>
                    <a:lstStyle/>
                    <a:p>
                      <a:pPr algn="l" fontAlgn="ctr">
                        <a:lnSpc>
                          <a:spcPts val="1100"/>
                        </a:lnSpc>
                        <a:spcBef>
                          <a:spcPts val="0"/>
                        </a:spcBef>
                        <a:spcAft>
                          <a:spcPts val="400"/>
                        </a:spcAft>
                        <a:tabLst>
                          <a:tab pos="709295" algn="r"/>
                          <a:tab pos="828040" algn="l"/>
                          <a:tab pos="1097915" algn="l"/>
                          <a:tab pos="1727835" algn="l"/>
                        </a:tabLst>
                      </a:pPr>
                      <a:r>
                        <a:rPr lang="de-DE" sz="2000" b="0" u="none" strike="noStrike" kern="1200" dirty="0">
                          <a:solidFill>
                            <a:schemeClr val="bg1">
                              <a:lumMod val="95000"/>
                            </a:schemeClr>
                          </a:solidFill>
                          <a:effectLst/>
                          <a:latin typeface="+mn-lt"/>
                          <a:ea typeface="+mn-ea"/>
                          <a:cs typeface="+mn-cs"/>
                        </a:rPr>
                        <a:t>Online-Seminar</a:t>
                      </a:r>
                    </a:p>
                  </a:txBody>
                  <a:tcPr marL="68551" marR="48531" marT="34578" marB="41252" anchor="ctr">
                    <a:solidFill>
                      <a:schemeClr val="accent1"/>
                    </a:solidFill>
                  </a:tcPr>
                </a:tc>
                <a:tc>
                  <a:txBody>
                    <a:bodyPr/>
                    <a:lstStyle/>
                    <a:p>
                      <a:pPr algn="l" fontAlgn="ctr">
                        <a:lnSpc>
                          <a:spcPts val="1100"/>
                        </a:lnSpc>
                        <a:spcBef>
                          <a:spcPts val="0"/>
                        </a:spcBef>
                        <a:spcAft>
                          <a:spcPts val="800"/>
                        </a:spcAft>
                      </a:pPr>
                      <a:endParaRPr lang="de-DE" sz="2000" b="0" u="none" strike="noStrike" dirty="0">
                        <a:solidFill>
                          <a:schemeClr val="bg1">
                            <a:lumMod val="95000"/>
                          </a:schemeClr>
                        </a:solidFill>
                        <a:effectLst/>
                      </a:endParaRPr>
                    </a:p>
                    <a:p>
                      <a:pPr marL="0" marR="0" indent="0" algn="l" defTabSz="914400" rtl="0" eaLnBrk="1" fontAlgn="ctr" latinLnBrk="0" hangingPunct="1">
                        <a:lnSpc>
                          <a:spcPts val="1100"/>
                        </a:lnSpc>
                        <a:spcBef>
                          <a:spcPts val="0"/>
                        </a:spcBef>
                        <a:spcAft>
                          <a:spcPts val="800"/>
                        </a:spcAft>
                        <a:buNone/>
                      </a:pPr>
                      <a:r>
                        <a:rPr lang="de-DE" sz="2000" b="0" u="none" strike="noStrike" kern="1200" dirty="0">
                          <a:solidFill>
                            <a:schemeClr val="bg1">
                              <a:lumMod val="95000"/>
                            </a:schemeClr>
                          </a:solidFill>
                          <a:effectLst/>
                          <a:latin typeface="+mn-lt"/>
                          <a:ea typeface="+mn-ea"/>
                          <a:cs typeface="+mn-cs"/>
                        </a:rPr>
                        <a:t>Sprache als Schlüssel für erfolgreiches Fachlernen in der Sekundarstufe</a:t>
                      </a:r>
                      <a:endParaRPr lang="de-AT" sz="2000" b="0" u="none" strike="noStrike" kern="1200" dirty="0">
                        <a:solidFill>
                          <a:schemeClr val="bg1">
                            <a:lumMod val="95000"/>
                          </a:schemeClr>
                        </a:solidFill>
                        <a:effectLst/>
                        <a:latin typeface="+mn-lt"/>
                        <a:ea typeface="+mn-ea"/>
                        <a:cs typeface="+mn-cs"/>
                      </a:endParaRPr>
                    </a:p>
                    <a:p>
                      <a:pPr algn="l" fontAlgn="ctr">
                        <a:lnSpc>
                          <a:spcPts val="1100"/>
                        </a:lnSpc>
                        <a:spcBef>
                          <a:spcPts val="0"/>
                        </a:spcBef>
                        <a:spcAft>
                          <a:spcPts val="800"/>
                        </a:spcAft>
                      </a:pPr>
                      <a:endParaRPr lang="de-DE" sz="1400" b="0" i="0" u="none" strike="noStrike" dirty="0">
                        <a:solidFill>
                          <a:schemeClr val="bg1">
                            <a:lumMod val="95000"/>
                          </a:schemeClr>
                        </a:solidFill>
                        <a:effectLst/>
                        <a:latin typeface="Arial" panose="020B0604020202020204" pitchFamily="34" charset="0"/>
                      </a:endParaRPr>
                    </a:p>
                  </a:txBody>
                  <a:tcPr marL="68551" marR="9100" marT="0" marB="41252" anchor="ctr">
                    <a:solidFill>
                      <a:schemeClr val="accent1"/>
                    </a:solidFill>
                  </a:tcPr>
                </a:tc>
                <a:extLst>
                  <a:ext uri="{0D108BD9-81ED-4DB2-BD59-A6C34878D82A}">
                    <a16:rowId xmlns:a16="http://schemas.microsoft.com/office/drawing/2014/main" val="1528025625"/>
                  </a:ext>
                </a:extLst>
              </a:tr>
              <a:tr h="1131992">
                <a:tc>
                  <a:txBody>
                    <a:bodyPr/>
                    <a:lstStyle/>
                    <a:p>
                      <a:pPr algn="l" fontAlgn="t">
                        <a:lnSpc>
                          <a:spcPts val="1100"/>
                        </a:lnSpc>
                        <a:spcBef>
                          <a:spcPts val="0"/>
                        </a:spcBef>
                        <a:spcAft>
                          <a:spcPts val="800"/>
                        </a:spcAft>
                      </a:pPr>
                      <a:endParaRPr lang="de-DE" sz="1600" b="0" u="none" strike="noStrike" dirty="0">
                        <a:solidFill>
                          <a:srgbClr val="000000"/>
                        </a:solidFill>
                        <a:effectLst/>
                      </a:endParaRPr>
                    </a:p>
                    <a:p>
                      <a:pPr algn="l" fontAlgn="t">
                        <a:lnSpc>
                          <a:spcPts val="1100"/>
                        </a:lnSpc>
                        <a:spcBef>
                          <a:spcPts val="0"/>
                        </a:spcBef>
                        <a:spcAft>
                          <a:spcPts val="800"/>
                        </a:spcAft>
                      </a:pPr>
                      <a:r>
                        <a:rPr lang="de-DE" sz="1600" b="0" u="none" strike="noStrike" dirty="0">
                          <a:solidFill>
                            <a:srgbClr val="000000"/>
                          </a:solidFill>
                          <a:effectLst/>
                        </a:rPr>
                        <a:t>Termin/e</a:t>
                      </a:r>
                      <a:endParaRPr lang="de-DE" sz="1600" b="0" i="0" u="none" strike="noStrike" dirty="0">
                        <a:effectLst/>
                        <a:latin typeface="Arial" panose="020B0604020202020204" pitchFamily="34" charset="0"/>
                      </a:endParaRPr>
                    </a:p>
                  </a:txBody>
                  <a:tcPr marL="68551" marR="48531" marT="144000" marB="51564"/>
                </a:tc>
                <a:tc>
                  <a:txBody>
                    <a:bodyPr/>
                    <a:lstStyle/>
                    <a:p>
                      <a:pPr marL="0" marR="0" lvl="0" indent="0" algn="l" defTabSz="914400" rtl="0" eaLnBrk="1" fontAlgn="ctr" latinLnBrk="0" hangingPunct="1">
                        <a:lnSpc>
                          <a:spcPts val="1100"/>
                        </a:lnSpc>
                        <a:spcBef>
                          <a:spcPts val="0"/>
                        </a:spcBef>
                        <a:spcAft>
                          <a:spcPts val="800"/>
                        </a:spcAft>
                        <a:buClrTx/>
                        <a:buSzTx/>
                        <a:buFontTx/>
                        <a:buNone/>
                        <a:tabLst/>
                        <a:defRPr/>
                      </a:pPr>
                      <a:r>
                        <a:rPr lang="de-DE" sz="1600" b="0" i="0" u="none" strike="noStrike" kern="1200" dirty="0">
                          <a:solidFill>
                            <a:srgbClr val="000000"/>
                          </a:solidFill>
                          <a:effectLst/>
                          <a:latin typeface="Calibri" panose="020F0502020204030204" pitchFamily="34" charset="0"/>
                        </a:rPr>
                        <a:t>Beginn: 6.11.2023</a:t>
                      </a:r>
                    </a:p>
                    <a:p>
                      <a:pPr marL="0" marR="0" lvl="0" indent="0" algn="l" defTabSz="914400" rtl="0" eaLnBrk="1" fontAlgn="ctr" latinLnBrk="0" hangingPunct="1">
                        <a:lnSpc>
                          <a:spcPts val="1100"/>
                        </a:lnSpc>
                        <a:spcBef>
                          <a:spcPts val="0"/>
                        </a:spcBef>
                        <a:spcAft>
                          <a:spcPts val="800"/>
                        </a:spcAft>
                        <a:buClrTx/>
                        <a:buSzTx/>
                        <a:buFontTx/>
                        <a:buNone/>
                        <a:tabLst/>
                        <a:defRPr/>
                      </a:pPr>
                      <a:r>
                        <a:rPr lang="de-DE" sz="1600" b="0" i="0" u="none" strike="noStrike" kern="1200" dirty="0">
                          <a:solidFill>
                            <a:srgbClr val="000000"/>
                          </a:solidFill>
                          <a:effectLst/>
                          <a:latin typeface="Calibri" panose="020F0502020204030204" pitchFamily="34" charset="0"/>
                        </a:rPr>
                        <a:t>Anmeldelink: </a:t>
                      </a:r>
                      <a:r>
                        <a:rPr lang="de-DE" sz="1600" dirty="0">
                          <a:hlinkClick r:id="rId2"/>
                        </a:rPr>
                        <a:t>Lehrveranstaltungen / Sprache als Schlüssel für erfolgreiches Fachlernen in der Sekundarstufe - PH-Online - Pädagogische Hochschule Burgenland</a:t>
                      </a:r>
                      <a:endParaRPr lang="de-DE" sz="1600" b="0" i="0" u="none" strike="noStrike" kern="1200" dirty="0">
                        <a:solidFill>
                          <a:srgbClr val="000000"/>
                        </a:solidFill>
                        <a:effectLst/>
                        <a:latin typeface="Calibri" panose="020F0502020204030204" pitchFamily="34" charset="0"/>
                      </a:endParaRPr>
                    </a:p>
                  </a:txBody>
                  <a:tcPr marL="68551" marR="9100" marT="51564" marB="51564" anchor="ctr"/>
                </a:tc>
                <a:extLst>
                  <a:ext uri="{0D108BD9-81ED-4DB2-BD59-A6C34878D82A}">
                    <a16:rowId xmlns:a16="http://schemas.microsoft.com/office/drawing/2014/main" val="2230998377"/>
                  </a:ext>
                </a:extLst>
              </a:tr>
              <a:tr h="452834">
                <a:tc>
                  <a:txBody>
                    <a:bodyPr/>
                    <a:lstStyle/>
                    <a:p>
                      <a:pPr algn="l" fontAlgn="t">
                        <a:lnSpc>
                          <a:spcPts val="1100"/>
                        </a:lnSpc>
                        <a:spcBef>
                          <a:spcPts val="0"/>
                        </a:spcBef>
                        <a:spcAft>
                          <a:spcPts val="800"/>
                        </a:spcAft>
                      </a:pPr>
                      <a:r>
                        <a:rPr lang="de-DE" sz="1600" b="0" u="none" strike="noStrike" dirty="0">
                          <a:solidFill>
                            <a:srgbClr val="000000"/>
                          </a:solidFill>
                          <a:effectLst/>
                        </a:rPr>
                        <a:t>Referenten/innen</a:t>
                      </a:r>
                      <a:endParaRPr lang="de-DE" sz="1600" b="0" i="0" u="none" strike="noStrike" dirty="0">
                        <a:effectLst/>
                        <a:latin typeface="Arial" panose="020B0604020202020204" pitchFamily="34" charset="0"/>
                      </a:endParaRPr>
                    </a:p>
                  </a:txBody>
                  <a:tcPr marL="68551" marR="48531" marT="51564" marB="51564" anchor="ctr"/>
                </a:tc>
                <a:tc>
                  <a:txBody>
                    <a:bodyPr/>
                    <a:lstStyle/>
                    <a:p>
                      <a:pPr marL="0" algn="l" defTabSz="914400" rtl="0" eaLnBrk="1" fontAlgn="ctr" latinLnBrk="0" hangingPunct="1">
                        <a:lnSpc>
                          <a:spcPts val="1100"/>
                        </a:lnSpc>
                        <a:spcBef>
                          <a:spcPts val="0"/>
                        </a:spcBef>
                        <a:spcAft>
                          <a:spcPts val="800"/>
                        </a:spcAft>
                      </a:pPr>
                      <a:r>
                        <a:rPr lang="de-DE" sz="1600" b="0" u="none" strike="noStrike" kern="1200" dirty="0">
                          <a:solidFill>
                            <a:srgbClr val="000000"/>
                          </a:solidFill>
                          <a:effectLst/>
                        </a:rPr>
                        <a:t>Aus dem Team „Sprachbewusster Unterricht“</a:t>
                      </a:r>
                      <a:endParaRPr lang="de-DE" sz="1600" b="0" i="0" u="none" strike="noStrike" kern="1200" dirty="0">
                        <a:solidFill>
                          <a:srgbClr val="000000"/>
                        </a:solidFill>
                        <a:effectLst/>
                        <a:latin typeface="Calibri" panose="020F0502020204030204" pitchFamily="34" charset="0"/>
                      </a:endParaRPr>
                    </a:p>
                  </a:txBody>
                  <a:tcPr marL="68551" marR="9100" marT="51564" marB="51564" anchor="ctr"/>
                </a:tc>
                <a:extLst>
                  <a:ext uri="{0D108BD9-81ED-4DB2-BD59-A6C34878D82A}">
                    <a16:rowId xmlns:a16="http://schemas.microsoft.com/office/drawing/2014/main" val="1353881585"/>
                  </a:ext>
                </a:extLst>
              </a:tr>
              <a:tr h="1787197">
                <a:tc>
                  <a:txBody>
                    <a:bodyPr/>
                    <a:lstStyle/>
                    <a:p>
                      <a:pPr algn="l" fontAlgn="t">
                        <a:lnSpc>
                          <a:spcPts val="1100"/>
                        </a:lnSpc>
                        <a:spcBef>
                          <a:spcPts val="0"/>
                        </a:spcBef>
                        <a:spcAft>
                          <a:spcPts val="800"/>
                        </a:spcAft>
                      </a:pPr>
                      <a:r>
                        <a:rPr lang="de-DE" sz="1600" b="0" u="none" strike="noStrike" dirty="0">
                          <a:solidFill>
                            <a:srgbClr val="000000"/>
                          </a:solidFill>
                          <a:effectLst/>
                        </a:rPr>
                        <a:t>Inhalt</a:t>
                      </a:r>
                      <a:endParaRPr lang="de-DE" sz="1600" b="0" i="0" u="none" strike="noStrike" dirty="0">
                        <a:effectLst/>
                        <a:latin typeface="Arial" panose="020B0604020202020204" pitchFamily="34" charset="0"/>
                      </a:endParaRPr>
                    </a:p>
                  </a:txBody>
                  <a:tcPr marL="68551" marR="48531" marT="216000" marB="51564"/>
                </a:tc>
                <a:tc>
                  <a:txBody>
                    <a:bodyPr/>
                    <a:lstStyle/>
                    <a:p>
                      <a:pPr marL="0" marR="0" indent="0" algn="l" defTabSz="914400" rtl="0" eaLnBrk="1" fontAlgn="ctr" latinLnBrk="0" hangingPunct="1">
                        <a:lnSpc>
                          <a:spcPct val="150000"/>
                        </a:lnSpc>
                        <a:spcBef>
                          <a:spcPts val="0"/>
                        </a:spcBef>
                        <a:spcAft>
                          <a:spcPts val="800"/>
                        </a:spcAft>
                      </a:pPr>
                      <a:r>
                        <a:rPr lang="de-AT" sz="1600" b="0" u="none" strike="noStrike" kern="1200" dirty="0">
                          <a:solidFill>
                            <a:srgbClr val="000000"/>
                          </a:solidFill>
                          <a:effectLst/>
                          <a:latin typeface="+mn-lt"/>
                          <a:ea typeface="+mn-ea"/>
                          <a:cs typeface="+mn-cs"/>
                        </a:rPr>
                        <a:t>Sprache ist DAS Medium, über das Lernen in der Schule vorwiegend stattfindet. Häufig sind Lehrpersonen mit dem Problem konfrontiert, dass Schüler*innen Texte nicht verstehen oder kaum auf offene Fragen antworten können. In diesem Seminar der Virtuellen PH und des ÖSZ vermitteln wir Ihnen, wie man als Fachlehrer*in </a:t>
                      </a:r>
                      <a:r>
                        <a:rPr lang="de-AT" sz="1600" b="0" u="none" strike="noStrike" kern="1200" dirty="0" err="1">
                          <a:solidFill>
                            <a:srgbClr val="000000"/>
                          </a:solidFill>
                          <a:effectLst/>
                          <a:latin typeface="+mn-lt"/>
                          <a:ea typeface="+mn-ea"/>
                          <a:cs typeface="+mn-cs"/>
                        </a:rPr>
                        <a:t>in</a:t>
                      </a:r>
                      <a:r>
                        <a:rPr lang="de-AT" sz="1600" b="0" u="none" strike="noStrike" kern="1200" dirty="0">
                          <a:solidFill>
                            <a:srgbClr val="000000"/>
                          </a:solidFill>
                          <a:effectLst/>
                          <a:latin typeface="+mn-lt"/>
                          <a:ea typeface="+mn-ea"/>
                          <a:cs typeface="+mn-cs"/>
                        </a:rPr>
                        <a:t> allen Gegenständen in der Sekundarstufe fachliches und sprachliches Lernen gut miteinander verbinden kann und welche (digitalen) Tools dabei einsetzbar sind.</a:t>
                      </a:r>
                    </a:p>
                  </a:txBody>
                  <a:tcPr marL="68551" marR="9100" marT="51564" marB="51564"/>
                </a:tc>
                <a:extLst>
                  <a:ext uri="{0D108BD9-81ED-4DB2-BD59-A6C34878D82A}">
                    <a16:rowId xmlns:a16="http://schemas.microsoft.com/office/drawing/2014/main" val="1737969528"/>
                  </a:ext>
                </a:extLst>
              </a:tr>
              <a:tr h="327554">
                <a:tc>
                  <a:txBody>
                    <a:bodyPr/>
                    <a:lstStyle/>
                    <a:p>
                      <a:pPr algn="l" fontAlgn="ctr">
                        <a:lnSpc>
                          <a:spcPts val="1100"/>
                        </a:lnSpc>
                        <a:spcBef>
                          <a:spcPts val="0"/>
                        </a:spcBef>
                        <a:spcAft>
                          <a:spcPts val="800"/>
                        </a:spcAft>
                      </a:pPr>
                      <a:r>
                        <a:rPr lang="de-DE" sz="1600" b="0" u="none" strike="noStrike">
                          <a:solidFill>
                            <a:srgbClr val="000000"/>
                          </a:solidFill>
                          <a:effectLst/>
                        </a:rPr>
                        <a:t>Zielgruppe/n</a:t>
                      </a:r>
                      <a:endParaRPr lang="de-DE" sz="1600" b="0" i="0" u="none" strike="noStrike">
                        <a:effectLst/>
                        <a:latin typeface="Arial" panose="020B0604020202020204" pitchFamily="34" charset="0"/>
                      </a:endParaRPr>
                    </a:p>
                  </a:txBody>
                  <a:tcPr marL="68551" marR="48531" marT="51564" marB="51564" anchor="ctr"/>
                </a:tc>
                <a:tc>
                  <a:txBody>
                    <a:bodyPr/>
                    <a:lstStyle/>
                    <a:p>
                      <a:pPr algn="l" fontAlgn="ctr">
                        <a:lnSpc>
                          <a:spcPts val="1100"/>
                        </a:lnSpc>
                        <a:spcBef>
                          <a:spcPts val="0"/>
                        </a:spcBef>
                        <a:spcAft>
                          <a:spcPts val="800"/>
                        </a:spcAft>
                      </a:pPr>
                      <a:r>
                        <a:rPr lang="de-DE" sz="1600" b="0" u="none" strike="noStrike" kern="1200" dirty="0">
                          <a:solidFill>
                            <a:srgbClr val="000000"/>
                          </a:solidFill>
                          <a:effectLst/>
                        </a:rPr>
                        <a:t>Interessierte Lehrer*innen alle Fächer</a:t>
                      </a:r>
                      <a:endParaRPr lang="de-DE" sz="1600" b="0" i="0" u="none" strike="noStrike" kern="1200" dirty="0">
                        <a:solidFill>
                          <a:srgbClr val="000000"/>
                        </a:solidFill>
                        <a:effectLst/>
                        <a:latin typeface="Calibri" panose="020F0502020204030204" pitchFamily="34" charset="0"/>
                      </a:endParaRPr>
                    </a:p>
                  </a:txBody>
                  <a:tcPr marL="68551" marR="9100" marT="51564" marB="51564" anchor="ctr"/>
                </a:tc>
                <a:extLst>
                  <a:ext uri="{0D108BD9-81ED-4DB2-BD59-A6C34878D82A}">
                    <a16:rowId xmlns:a16="http://schemas.microsoft.com/office/drawing/2014/main" val="1534403280"/>
                  </a:ext>
                </a:extLst>
              </a:tr>
            </a:tbl>
          </a:graphicData>
        </a:graphic>
      </p:graphicFrame>
      <p:pic>
        <p:nvPicPr>
          <p:cNvPr id="3" name="Grafik 2" descr="Virtuelle PH | Einfach online fortbilden. digital. innovativ.">
            <a:extLst>
              <a:ext uri="{FF2B5EF4-FFF2-40B4-BE49-F238E27FC236}">
                <a16:creationId xmlns:a16="http://schemas.microsoft.com/office/drawing/2014/main" id="{2780F903-1B8C-060B-1D16-85B1F3FD66C3}"/>
              </a:ext>
            </a:extLst>
          </p:cNvPr>
          <p:cNvPicPr>
            <a:picLocks noChangeAspect="1"/>
          </p:cNvPicPr>
          <p:nvPr/>
        </p:nvPicPr>
        <p:blipFill rotWithShape="1">
          <a:blip r:embed="rId3">
            <a:extLst>
              <a:ext uri="{28A0092B-C50C-407E-A947-70E740481C1C}">
                <a14:useLocalDpi xmlns:a14="http://schemas.microsoft.com/office/drawing/2010/main" val="0"/>
              </a:ext>
            </a:extLst>
          </a:blip>
          <a:srcRect t="10606" b="15152"/>
          <a:stretch/>
        </p:blipFill>
        <p:spPr bwMode="auto">
          <a:xfrm>
            <a:off x="200526" y="-1"/>
            <a:ext cx="1271523" cy="1092879"/>
          </a:xfrm>
          <a:prstGeom prst="rect">
            <a:avLst/>
          </a:prstGeom>
          <a:noFill/>
          <a:extLst>
            <a:ext uri="{53640926-AAD7-44D8-BBD7-CCE9431645EC}">
              <a14:shadowObscured xmlns:a14="http://schemas.microsoft.com/office/drawing/2010/main"/>
            </a:ext>
          </a:extLst>
        </p:spPr>
      </p:pic>
      <p:pic>
        <p:nvPicPr>
          <p:cNvPr id="5" name="Grafik 4">
            <a:extLst>
              <a:ext uri="{FF2B5EF4-FFF2-40B4-BE49-F238E27FC236}">
                <a16:creationId xmlns:a16="http://schemas.microsoft.com/office/drawing/2014/main" id="{3403F5B2-55CC-7279-7547-649BDD54EE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0526" y="1132977"/>
            <a:ext cx="1262511" cy="1070996"/>
          </a:xfrm>
          <a:prstGeom prst="rect">
            <a:avLst/>
          </a:prstGeom>
          <a:noFill/>
        </p:spPr>
      </p:pic>
    </p:spTree>
    <p:extLst>
      <p:ext uri="{BB962C8B-B14F-4D97-AF65-F5344CB8AC3E}">
        <p14:creationId xmlns:p14="http://schemas.microsoft.com/office/powerpoint/2010/main" val="2583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FB308C1-B77D-EF78-615B-8D489A4DB483}"/>
              </a:ext>
            </a:extLst>
          </p:cNvPr>
          <p:cNvSpPr>
            <a:spLocks noGrp="1"/>
          </p:cNvSpPr>
          <p:nvPr>
            <p:ph type="title"/>
          </p:nvPr>
        </p:nvSpPr>
        <p:spPr>
          <a:xfrm>
            <a:off x="1463039" y="625904"/>
            <a:ext cx="6666832" cy="1618169"/>
          </a:xfrm>
        </p:spPr>
        <p:txBody>
          <a:bodyPr anchor="ctr">
            <a:normAutofit/>
          </a:bodyPr>
          <a:lstStyle/>
          <a:p>
            <a:pPr algn="r"/>
            <a:r>
              <a:rPr lang="de-AT" sz="5100">
                <a:solidFill>
                  <a:schemeClr val="tx1">
                    <a:lumMod val="85000"/>
                    <a:lumOff val="15000"/>
                  </a:schemeClr>
                </a:solidFill>
              </a:rPr>
              <a:t>Unsere Veranstaltungen</a:t>
            </a:r>
          </a:p>
        </p:txBody>
      </p:sp>
      <p:sp>
        <p:nvSpPr>
          <p:cNvPr id="58" name="Oval 57">
            <a:extLst>
              <a:ext uri="{FF2B5EF4-FFF2-40B4-BE49-F238E27FC236}">
                <a16:creationId xmlns:a16="http://schemas.microsoft.com/office/drawing/2014/main" id="{B87BF251-0F3D-4FED-A71D-D1564D1D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48085" y="1226650"/>
            <a:ext cx="548640" cy="548640"/>
          </a:xfrm>
          <a:prstGeom prst="ellipse">
            <a:avLst/>
          </a:pr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C0F80DFC-077A-4A53-AF1A-600D9F1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119076" y="0"/>
            <a:ext cx="2234723" cy="1723952"/>
          </a:xfrm>
          <a:custGeom>
            <a:avLst/>
            <a:gdLst>
              <a:gd name="connsiteX0" fmla="*/ 1735930 w 2234723"/>
              <a:gd name="connsiteY0" fmla="*/ 1723952 h 1723952"/>
              <a:gd name="connsiteX1" fmla="*/ 2234723 w 2234723"/>
              <a:gd name="connsiteY1" fmla="*/ 1723952 h 1723952"/>
              <a:gd name="connsiteX2" fmla="*/ 2220570 w 2234723"/>
              <a:gd name="connsiteY2" fmla="*/ 1665525 h 1723952"/>
              <a:gd name="connsiteX3" fmla="*/ 118986 w 2234723"/>
              <a:gd name="connsiteY3" fmla="*/ 3008 h 1723952"/>
              <a:gd name="connsiteX4" fmla="*/ 0 w 2234723"/>
              <a:gd name="connsiteY4" fmla="*/ 0 h 1723952"/>
              <a:gd name="connsiteX5" fmla="*/ 0 w 2234723"/>
              <a:gd name="connsiteY5" fmla="*/ 474250 h 1723952"/>
              <a:gd name="connsiteX6" fmla="*/ 187921 w 2234723"/>
              <a:gd name="connsiteY6" fmla="*/ 483739 h 1723952"/>
              <a:gd name="connsiteX7" fmla="*/ 1656728 w 2234723"/>
              <a:gd name="connsiteY7" fmla="*/ 1515386 h 172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4723" h="1723952">
                <a:moveTo>
                  <a:pt x="1735930" y="1723952"/>
                </a:moveTo>
                <a:lnTo>
                  <a:pt x="2234723" y="1723952"/>
                </a:lnTo>
                <a:lnTo>
                  <a:pt x="2220570" y="1665525"/>
                </a:lnTo>
                <a:cubicBezTo>
                  <a:pt x="1951414" y="739745"/>
                  <a:pt x="1119014" y="53700"/>
                  <a:pt x="118986" y="3008"/>
                </a:cubicBezTo>
                <a:lnTo>
                  <a:pt x="0" y="0"/>
                </a:lnTo>
                <a:lnTo>
                  <a:pt x="0" y="474250"/>
                </a:lnTo>
                <a:lnTo>
                  <a:pt x="187921" y="483739"/>
                </a:lnTo>
                <a:cubicBezTo>
                  <a:pt x="836688" y="549625"/>
                  <a:pt x="1385706" y="952924"/>
                  <a:pt x="1656728" y="1515386"/>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Inhaltsplatzhalter 3">
            <a:extLst>
              <a:ext uri="{FF2B5EF4-FFF2-40B4-BE49-F238E27FC236}">
                <a16:creationId xmlns:a16="http://schemas.microsoft.com/office/drawing/2014/main" id="{B5F860D5-508B-6AD2-62C0-2457D23C7421}"/>
              </a:ext>
            </a:extLst>
          </p:cNvPr>
          <p:cNvGraphicFramePr>
            <a:graphicFrameLocks noGrp="1"/>
          </p:cNvGraphicFramePr>
          <p:nvPr>
            <p:ph idx="1"/>
            <p:extLst>
              <p:ext uri="{D42A27DB-BD31-4B8C-83A1-F6EECF244321}">
                <p14:modId xmlns:p14="http://schemas.microsoft.com/office/powerpoint/2010/main" val="684238289"/>
              </p:ext>
            </p:extLst>
          </p:nvPr>
        </p:nvGraphicFramePr>
        <p:xfrm>
          <a:off x="0" y="2244072"/>
          <a:ext cx="12192000" cy="4642426"/>
        </p:xfrm>
        <a:graphic>
          <a:graphicData uri="http://schemas.openxmlformats.org/drawingml/2006/table">
            <a:tbl>
              <a:tblPr firstRow="1" firstCol="1" bandRow="1">
                <a:tableStyleId>{5202B0CA-FC54-4496-8BCA-5EF66A818D29}</a:tableStyleId>
              </a:tblPr>
              <a:tblGrid>
                <a:gridCol w="1976076">
                  <a:extLst>
                    <a:ext uri="{9D8B030D-6E8A-4147-A177-3AD203B41FA5}">
                      <a16:colId xmlns:a16="http://schemas.microsoft.com/office/drawing/2014/main" val="1250360580"/>
                    </a:ext>
                  </a:extLst>
                </a:gridCol>
                <a:gridCol w="10215924">
                  <a:extLst>
                    <a:ext uri="{9D8B030D-6E8A-4147-A177-3AD203B41FA5}">
                      <a16:colId xmlns:a16="http://schemas.microsoft.com/office/drawing/2014/main" val="954920046"/>
                    </a:ext>
                  </a:extLst>
                </a:gridCol>
              </a:tblGrid>
              <a:tr h="436348">
                <a:tc>
                  <a:txBody>
                    <a:bodyPr/>
                    <a:lstStyle/>
                    <a:p>
                      <a:pPr algn="l" fontAlgn="ctr">
                        <a:lnSpc>
                          <a:spcPts val="1100"/>
                        </a:lnSpc>
                        <a:spcBef>
                          <a:spcPts val="0"/>
                        </a:spcBef>
                        <a:spcAft>
                          <a:spcPts val="400"/>
                        </a:spcAft>
                        <a:tabLst>
                          <a:tab pos="709295" algn="r"/>
                          <a:tab pos="828040" algn="l"/>
                          <a:tab pos="1097915" algn="l"/>
                          <a:tab pos="1727835" algn="l"/>
                        </a:tabLst>
                      </a:pPr>
                      <a:r>
                        <a:rPr lang="de-DE" sz="2000" b="0" u="none" strike="noStrike" kern="1200" dirty="0">
                          <a:solidFill>
                            <a:schemeClr val="bg1">
                              <a:lumMod val="95000"/>
                            </a:schemeClr>
                          </a:solidFill>
                          <a:effectLst/>
                          <a:latin typeface="+mn-lt"/>
                          <a:ea typeface="+mn-ea"/>
                          <a:cs typeface="+mn-cs"/>
                        </a:rPr>
                        <a:t>Online-Seminar</a:t>
                      </a:r>
                    </a:p>
                  </a:txBody>
                  <a:tcPr marL="68551" marR="48531" marT="34578" marB="41252" anchor="ctr">
                    <a:solidFill>
                      <a:schemeClr val="accent1"/>
                    </a:solidFill>
                  </a:tcPr>
                </a:tc>
                <a:tc>
                  <a:txBody>
                    <a:bodyPr/>
                    <a:lstStyle/>
                    <a:p>
                      <a:pPr marL="0" marR="0" indent="0" algn="l" defTabSz="914400" rtl="0" eaLnBrk="1" fontAlgn="ctr" latinLnBrk="0" hangingPunct="1">
                        <a:lnSpc>
                          <a:spcPct val="100000"/>
                        </a:lnSpc>
                        <a:spcBef>
                          <a:spcPts val="0"/>
                        </a:spcBef>
                        <a:spcAft>
                          <a:spcPts val="0"/>
                        </a:spcAft>
                        <a:buNone/>
                      </a:pPr>
                      <a:r>
                        <a:rPr lang="de-AT" sz="2000" b="0" u="none" strike="noStrike" kern="1200" dirty="0">
                          <a:solidFill>
                            <a:schemeClr val="bg1">
                              <a:lumMod val="95000"/>
                            </a:schemeClr>
                          </a:solidFill>
                          <a:effectLst/>
                          <a:latin typeface="+mn-lt"/>
                          <a:ea typeface="+mn-ea"/>
                          <a:cs typeface="+mn-cs"/>
                        </a:rPr>
                        <a:t>Sprachbewusst unterrichten leicht gemacht! – Methodentraining für die Sekundarstufe</a:t>
                      </a:r>
                    </a:p>
                    <a:p>
                      <a:pPr algn="l" fontAlgn="ctr">
                        <a:lnSpc>
                          <a:spcPts val="1100"/>
                        </a:lnSpc>
                        <a:spcBef>
                          <a:spcPts val="0"/>
                        </a:spcBef>
                        <a:spcAft>
                          <a:spcPts val="800"/>
                        </a:spcAft>
                      </a:pPr>
                      <a:endParaRPr lang="de-DE" sz="1400" b="0" i="0" u="none" strike="noStrike" dirty="0">
                        <a:solidFill>
                          <a:schemeClr val="bg1">
                            <a:lumMod val="95000"/>
                          </a:schemeClr>
                        </a:solidFill>
                        <a:effectLst/>
                        <a:latin typeface="Arial" panose="020B0604020202020204" pitchFamily="34" charset="0"/>
                      </a:endParaRPr>
                    </a:p>
                  </a:txBody>
                  <a:tcPr marL="68551" marR="9100" marT="72000" marB="36000" anchor="ctr">
                    <a:solidFill>
                      <a:schemeClr val="accent1"/>
                    </a:solidFill>
                  </a:tcPr>
                </a:tc>
                <a:extLst>
                  <a:ext uri="{0D108BD9-81ED-4DB2-BD59-A6C34878D82A}">
                    <a16:rowId xmlns:a16="http://schemas.microsoft.com/office/drawing/2014/main" val="1528025625"/>
                  </a:ext>
                </a:extLst>
              </a:tr>
              <a:tr h="843774">
                <a:tc>
                  <a:txBody>
                    <a:bodyPr/>
                    <a:lstStyle/>
                    <a:p>
                      <a:pPr algn="l" fontAlgn="t">
                        <a:lnSpc>
                          <a:spcPts val="1100"/>
                        </a:lnSpc>
                        <a:spcBef>
                          <a:spcPts val="0"/>
                        </a:spcBef>
                        <a:spcAft>
                          <a:spcPts val="800"/>
                        </a:spcAft>
                      </a:pPr>
                      <a:endParaRPr lang="de-DE" sz="1600" b="0" u="none" strike="noStrike" dirty="0">
                        <a:solidFill>
                          <a:srgbClr val="000000"/>
                        </a:solidFill>
                        <a:effectLst/>
                      </a:endParaRPr>
                    </a:p>
                    <a:p>
                      <a:pPr algn="l" fontAlgn="t">
                        <a:lnSpc>
                          <a:spcPts val="1100"/>
                        </a:lnSpc>
                        <a:spcBef>
                          <a:spcPts val="0"/>
                        </a:spcBef>
                        <a:spcAft>
                          <a:spcPts val="800"/>
                        </a:spcAft>
                      </a:pPr>
                      <a:r>
                        <a:rPr lang="de-DE" sz="1600" b="0" u="none" strike="noStrike" dirty="0">
                          <a:solidFill>
                            <a:srgbClr val="000000"/>
                          </a:solidFill>
                          <a:effectLst/>
                        </a:rPr>
                        <a:t>Termin/e</a:t>
                      </a:r>
                      <a:endParaRPr lang="de-DE" sz="1600" b="0" i="0" u="none" strike="noStrike" dirty="0">
                        <a:effectLst/>
                        <a:latin typeface="Arial" panose="020B0604020202020204" pitchFamily="34" charset="0"/>
                      </a:endParaRPr>
                    </a:p>
                  </a:txBody>
                  <a:tcPr marL="68551" marR="48531" marT="51564" marB="51564"/>
                </a:tc>
                <a:tc>
                  <a:txBody>
                    <a:bodyPr/>
                    <a:lstStyle/>
                    <a:p>
                      <a:pPr marL="0" marR="0" lvl="0" indent="0" algn="l" defTabSz="914400" rtl="0" eaLnBrk="1" fontAlgn="ctr" latinLnBrk="0" hangingPunct="1">
                        <a:lnSpc>
                          <a:spcPts val="1100"/>
                        </a:lnSpc>
                        <a:spcBef>
                          <a:spcPts val="0"/>
                        </a:spcBef>
                        <a:spcAft>
                          <a:spcPts val="800"/>
                        </a:spcAft>
                        <a:buClrTx/>
                        <a:buSzTx/>
                        <a:buFontTx/>
                        <a:buNone/>
                        <a:tabLst/>
                        <a:defRPr/>
                      </a:pPr>
                      <a:r>
                        <a:rPr lang="de-DE" sz="1600" b="0" i="0" u="none" strike="noStrike" kern="1200" dirty="0">
                          <a:solidFill>
                            <a:srgbClr val="000000"/>
                          </a:solidFill>
                          <a:effectLst/>
                          <a:latin typeface="Calibri" panose="020F0502020204030204" pitchFamily="34" charset="0"/>
                        </a:rPr>
                        <a:t>Beginn: 8.1.2024</a:t>
                      </a:r>
                    </a:p>
                    <a:p>
                      <a:pPr marL="0" marR="0" lvl="0" indent="0" algn="l" defTabSz="914400" rtl="0" eaLnBrk="1" fontAlgn="ctr" latinLnBrk="0" hangingPunct="1">
                        <a:lnSpc>
                          <a:spcPts val="1100"/>
                        </a:lnSpc>
                        <a:spcBef>
                          <a:spcPts val="0"/>
                        </a:spcBef>
                        <a:spcAft>
                          <a:spcPts val="800"/>
                        </a:spcAft>
                        <a:buClrTx/>
                        <a:buSzTx/>
                        <a:buFontTx/>
                        <a:buNone/>
                        <a:tabLst/>
                        <a:defRPr/>
                      </a:pPr>
                      <a:r>
                        <a:rPr lang="de-DE" sz="1600" b="0" i="0" u="none" strike="noStrike" kern="1200" dirty="0">
                          <a:solidFill>
                            <a:srgbClr val="000000"/>
                          </a:solidFill>
                          <a:effectLst/>
                          <a:latin typeface="Calibri" panose="020F0502020204030204" pitchFamily="34" charset="0"/>
                        </a:rPr>
                        <a:t>Anmeldelink: </a:t>
                      </a:r>
                      <a:r>
                        <a:rPr lang="de-DE" sz="1600" dirty="0">
                          <a:hlinkClick r:id="rId2"/>
                        </a:rPr>
                        <a:t>Lehrveranstaltungen / Sprachbewusst unterrichten leicht gemacht! - Methodentraining für die Sekundarstufe - PH-Online - Pädagogische Hochschule Burgenland</a:t>
                      </a:r>
                      <a:endParaRPr lang="de-DE" sz="1600" b="0" i="0" u="none" strike="noStrike" kern="1200" dirty="0">
                        <a:solidFill>
                          <a:srgbClr val="000000"/>
                        </a:solidFill>
                        <a:effectLst/>
                        <a:latin typeface="Calibri" panose="020F0502020204030204" pitchFamily="34" charset="0"/>
                      </a:endParaRPr>
                    </a:p>
                  </a:txBody>
                  <a:tcPr marL="68551" marR="9100" marT="51564" marB="51564" anchor="ctr"/>
                </a:tc>
                <a:extLst>
                  <a:ext uri="{0D108BD9-81ED-4DB2-BD59-A6C34878D82A}">
                    <a16:rowId xmlns:a16="http://schemas.microsoft.com/office/drawing/2014/main" val="2230998377"/>
                  </a:ext>
                </a:extLst>
              </a:tr>
              <a:tr h="272632">
                <a:tc>
                  <a:txBody>
                    <a:bodyPr/>
                    <a:lstStyle/>
                    <a:p>
                      <a:pPr algn="l" fontAlgn="t">
                        <a:lnSpc>
                          <a:spcPts val="1100"/>
                        </a:lnSpc>
                        <a:spcBef>
                          <a:spcPts val="0"/>
                        </a:spcBef>
                        <a:spcAft>
                          <a:spcPts val="800"/>
                        </a:spcAft>
                      </a:pPr>
                      <a:r>
                        <a:rPr lang="de-DE" sz="1600" b="0" u="none" strike="noStrike" dirty="0">
                          <a:solidFill>
                            <a:srgbClr val="000000"/>
                          </a:solidFill>
                          <a:effectLst/>
                        </a:rPr>
                        <a:t>Referenten/innen</a:t>
                      </a:r>
                      <a:endParaRPr lang="de-DE" sz="1600" b="0" i="0" u="none" strike="noStrike" dirty="0">
                        <a:effectLst/>
                        <a:latin typeface="Arial" panose="020B0604020202020204" pitchFamily="34" charset="0"/>
                      </a:endParaRPr>
                    </a:p>
                  </a:txBody>
                  <a:tcPr marL="68551" marR="48531" marT="51564" marB="51564" anchor="ctr"/>
                </a:tc>
                <a:tc>
                  <a:txBody>
                    <a:bodyPr/>
                    <a:lstStyle/>
                    <a:p>
                      <a:pPr marL="0" algn="l" defTabSz="914400" rtl="0" eaLnBrk="1" fontAlgn="ctr" latinLnBrk="0" hangingPunct="1">
                        <a:lnSpc>
                          <a:spcPts val="1100"/>
                        </a:lnSpc>
                        <a:spcBef>
                          <a:spcPts val="0"/>
                        </a:spcBef>
                        <a:spcAft>
                          <a:spcPts val="800"/>
                        </a:spcAft>
                      </a:pPr>
                      <a:r>
                        <a:rPr lang="de-DE" sz="1600" b="0" u="none" strike="noStrike" kern="1200" dirty="0">
                          <a:solidFill>
                            <a:srgbClr val="000000"/>
                          </a:solidFill>
                          <a:effectLst/>
                        </a:rPr>
                        <a:t>Aus dem Team „Sprachbewusster Unterricht“</a:t>
                      </a:r>
                      <a:endParaRPr lang="de-DE" sz="1600" b="0" i="0" u="none" strike="noStrike" kern="1200" dirty="0">
                        <a:solidFill>
                          <a:srgbClr val="000000"/>
                        </a:solidFill>
                        <a:effectLst/>
                        <a:latin typeface="Calibri" panose="020F0502020204030204" pitchFamily="34" charset="0"/>
                      </a:endParaRPr>
                    </a:p>
                  </a:txBody>
                  <a:tcPr marL="68551" marR="9100" marT="51564" marB="51564" anchor="ctr"/>
                </a:tc>
                <a:extLst>
                  <a:ext uri="{0D108BD9-81ED-4DB2-BD59-A6C34878D82A}">
                    <a16:rowId xmlns:a16="http://schemas.microsoft.com/office/drawing/2014/main" val="1353881585"/>
                  </a:ext>
                </a:extLst>
              </a:tr>
              <a:tr h="2682473">
                <a:tc>
                  <a:txBody>
                    <a:bodyPr/>
                    <a:lstStyle/>
                    <a:p>
                      <a:pPr algn="l" fontAlgn="t">
                        <a:lnSpc>
                          <a:spcPts val="1100"/>
                        </a:lnSpc>
                        <a:spcBef>
                          <a:spcPts val="0"/>
                        </a:spcBef>
                        <a:spcAft>
                          <a:spcPts val="800"/>
                        </a:spcAft>
                      </a:pPr>
                      <a:r>
                        <a:rPr lang="de-DE" sz="1600" b="0" u="none" strike="noStrike" dirty="0">
                          <a:solidFill>
                            <a:srgbClr val="000000"/>
                          </a:solidFill>
                          <a:effectLst/>
                        </a:rPr>
                        <a:t>Inhalt</a:t>
                      </a:r>
                      <a:endParaRPr lang="de-DE" sz="1600" b="0" i="0" u="none" strike="noStrike" dirty="0">
                        <a:effectLst/>
                        <a:latin typeface="Arial" panose="020B0604020202020204" pitchFamily="34" charset="0"/>
                      </a:endParaRPr>
                    </a:p>
                  </a:txBody>
                  <a:tcPr marL="68551" marR="48531" marT="72000" marB="51564"/>
                </a:tc>
                <a:tc>
                  <a:txBody>
                    <a:bodyPr/>
                    <a:lstStyle/>
                    <a:p>
                      <a:pPr>
                        <a:lnSpc>
                          <a:spcPct val="130000"/>
                        </a:lnSpc>
                        <a:spcAft>
                          <a:spcPts val="600"/>
                        </a:spcAft>
                      </a:pPr>
                      <a:r>
                        <a:rPr lang="de-AT" sz="1600" kern="1200" dirty="0">
                          <a:solidFill>
                            <a:schemeClr val="dk1"/>
                          </a:solidFill>
                          <a:effectLst/>
                          <a:latin typeface="+mn-lt"/>
                          <a:ea typeface="+mn-ea"/>
                          <a:cs typeface="+mn-cs"/>
                        </a:rPr>
                        <a:t>Häufig verläuft die mündliche Kommunikation im Fachunterricht erfolgreich. Wenn jedoch Lese- und Schreibaufträge zu erfüllen sind, erkennt man als Lehrperson rasch, ob wesentliche Inhalte aus einem Text erschlossen werden, der Wortschatz eingeschränkt ist oder es an sprachlicher Korrektheit in einem Text mangelt. Rückmeldungen aus der Praxis zeigen, dass manche Schüler*innen bereits mit der deutschen Alltagssprache Probleme haben und daher mit der Bildungs- und Fachsprache im Unterricht oft überfordert sind. </a:t>
                      </a:r>
                    </a:p>
                    <a:p>
                      <a:pPr>
                        <a:lnSpc>
                          <a:spcPct val="130000"/>
                        </a:lnSpc>
                      </a:pPr>
                      <a:r>
                        <a:rPr lang="de-AT" sz="1600" kern="1200" dirty="0">
                          <a:solidFill>
                            <a:schemeClr val="dk1"/>
                          </a:solidFill>
                          <a:effectLst/>
                          <a:latin typeface="+mn-lt"/>
                          <a:ea typeface="+mn-ea"/>
                          <a:cs typeface="+mn-cs"/>
                        </a:rPr>
                        <a:t>In diesem Seminar der Virtuellen PH und des ÖSZ vermitteln wir Ihnen, wie man in der Sekundarstufe in allen Gegenständen gezielt am Fachwortschatz und am Ausbau der Lese- und Schreibkompetenzen arbeiten kann und welche (digitalen) Tools dabei einsetzbar sind.</a:t>
                      </a:r>
                    </a:p>
                  </a:txBody>
                  <a:tcPr marL="68551" marR="9100" marT="0" marB="51564"/>
                </a:tc>
                <a:extLst>
                  <a:ext uri="{0D108BD9-81ED-4DB2-BD59-A6C34878D82A}">
                    <a16:rowId xmlns:a16="http://schemas.microsoft.com/office/drawing/2014/main" val="1737969528"/>
                  </a:ext>
                </a:extLst>
              </a:tr>
              <a:tr h="272632">
                <a:tc>
                  <a:txBody>
                    <a:bodyPr/>
                    <a:lstStyle/>
                    <a:p>
                      <a:pPr algn="l" fontAlgn="ctr">
                        <a:lnSpc>
                          <a:spcPts val="1100"/>
                        </a:lnSpc>
                        <a:spcBef>
                          <a:spcPts val="0"/>
                        </a:spcBef>
                        <a:spcAft>
                          <a:spcPts val="800"/>
                        </a:spcAft>
                      </a:pPr>
                      <a:r>
                        <a:rPr lang="de-DE" sz="1600" b="0" u="none" strike="noStrike">
                          <a:solidFill>
                            <a:srgbClr val="000000"/>
                          </a:solidFill>
                          <a:effectLst/>
                        </a:rPr>
                        <a:t>Zielgruppe/n</a:t>
                      </a:r>
                      <a:endParaRPr lang="de-DE" sz="1600" b="0" i="0" u="none" strike="noStrike">
                        <a:effectLst/>
                        <a:latin typeface="Arial" panose="020B0604020202020204" pitchFamily="34" charset="0"/>
                      </a:endParaRPr>
                    </a:p>
                  </a:txBody>
                  <a:tcPr marL="68551" marR="48531" marT="51564" marB="51564" anchor="ctr"/>
                </a:tc>
                <a:tc>
                  <a:txBody>
                    <a:bodyPr/>
                    <a:lstStyle/>
                    <a:p>
                      <a:pPr algn="l" fontAlgn="ctr">
                        <a:lnSpc>
                          <a:spcPts val="1100"/>
                        </a:lnSpc>
                        <a:spcBef>
                          <a:spcPts val="0"/>
                        </a:spcBef>
                        <a:spcAft>
                          <a:spcPts val="800"/>
                        </a:spcAft>
                      </a:pPr>
                      <a:r>
                        <a:rPr lang="de-DE" sz="1600" b="0" u="none" strike="noStrike" kern="1200" dirty="0">
                          <a:solidFill>
                            <a:srgbClr val="000000"/>
                          </a:solidFill>
                          <a:effectLst/>
                        </a:rPr>
                        <a:t>Interessierte Lehrer*innen alle Fächer</a:t>
                      </a:r>
                      <a:endParaRPr lang="de-DE" sz="1600" b="0" i="0" u="none" strike="noStrike" kern="1200" dirty="0">
                        <a:solidFill>
                          <a:srgbClr val="000000"/>
                        </a:solidFill>
                        <a:effectLst/>
                        <a:latin typeface="Calibri" panose="020F0502020204030204" pitchFamily="34" charset="0"/>
                      </a:endParaRPr>
                    </a:p>
                  </a:txBody>
                  <a:tcPr marL="68551" marR="9100" marT="51564" marB="51564" anchor="ctr"/>
                </a:tc>
                <a:extLst>
                  <a:ext uri="{0D108BD9-81ED-4DB2-BD59-A6C34878D82A}">
                    <a16:rowId xmlns:a16="http://schemas.microsoft.com/office/drawing/2014/main" val="1534403280"/>
                  </a:ext>
                </a:extLst>
              </a:tr>
            </a:tbl>
          </a:graphicData>
        </a:graphic>
      </p:graphicFrame>
      <p:pic>
        <p:nvPicPr>
          <p:cNvPr id="3" name="Grafik 2" descr="Virtuelle PH | Einfach online fortbilden. digital. innovativ.">
            <a:extLst>
              <a:ext uri="{FF2B5EF4-FFF2-40B4-BE49-F238E27FC236}">
                <a16:creationId xmlns:a16="http://schemas.microsoft.com/office/drawing/2014/main" id="{2780F903-1B8C-060B-1D16-85B1F3FD66C3}"/>
              </a:ext>
            </a:extLst>
          </p:cNvPr>
          <p:cNvPicPr>
            <a:picLocks noChangeAspect="1"/>
          </p:cNvPicPr>
          <p:nvPr/>
        </p:nvPicPr>
        <p:blipFill rotWithShape="1">
          <a:blip r:embed="rId3">
            <a:extLst>
              <a:ext uri="{28A0092B-C50C-407E-A947-70E740481C1C}">
                <a14:useLocalDpi xmlns:a14="http://schemas.microsoft.com/office/drawing/2010/main" val="0"/>
              </a:ext>
            </a:extLst>
          </a:blip>
          <a:srcRect t="10606" b="15152"/>
          <a:stretch/>
        </p:blipFill>
        <p:spPr bwMode="auto">
          <a:xfrm>
            <a:off x="200527" y="-1"/>
            <a:ext cx="1262512" cy="1092879"/>
          </a:xfrm>
          <a:prstGeom prst="rect">
            <a:avLst/>
          </a:prstGeom>
          <a:noFill/>
          <a:extLst>
            <a:ext uri="{53640926-AAD7-44D8-BBD7-CCE9431645EC}">
              <a14:shadowObscured xmlns:a14="http://schemas.microsoft.com/office/drawing/2010/main"/>
            </a:ext>
          </a:extLst>
        </p:spPr>
      </p:pic>
      <p:pic>
        <p:nvPicPr>
          <p:cNvPr id="5" name="Grafik 4">
            <a:extLst>
              <a:ext uri="{FF2B5EF4-FFF2-40B4-BE49-F238E27FC236}">
                <a16:creationId xmlns:a16="http://schemas.microsoft.com/office/drawing/2014/main" id="{3403F5B2-55CC-7279-7547-649BDD54EE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0527" y="1132977"/>
            <a:ext cx="1262512" cy="1070996"/>
          </a:xfrm>
          <a:prstGeom prst="rect">
            <a:avLst/>
          </a:prstGeom>
          <a:noFill/>
        </p:spPr>
      </p:pic>
    </p:spTree>
    <p:extLst>
      <p:ext uri="{BB962C8B-B14F-4D97-AF65-F5344CB8AC3E}">
        <p14:creationId xmlns:p14="http://schemas.microsoft.com/office/powerpoint/2010/main" val="281569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B26B3D-6308-E854-A977-D4D4F4CBBB10}"/>
              </a:ext>
            </a:extLst>
          </p:cNvPr>
          <p:cNvSpPr>
            <a:spLocks noGrp="1"/>
          </p:cNvSpPr>
          <p:nvPr>
            <p:ph type="title"/>
          </p:nvPr>
        </p:nvSpPr>
        <p:spPr>
          <a:xfrm>
            <a:off x="8019286" y="481264"/>
            <a:ext cx="3702251" cy="3907856"/>
          </a:xfrm>
        </p:spPr>
        <p:txBody>
          <a:bodyPr vert="horz" lIns="91440" tIns="45720" rIns="91440" bIns="45720" rtlCol="0" anchor="b">
            <a:normAutofit/>
          </a:bodyPr>
          <a:lstStyle/>
          <a:p>
            <a:r>
              <a:rPr lang="en-US" sz="6000" dirty="0"/>
              <a:t>Unser Team</a:t>
            </a:r>
          </a:p>
        </p:txBody>
      </p:sp>
      <p:sp>
        <p:nvSpPr>
          <p:cNvPr id="1033" name="Rectangle 1032">
            <a:extLst>
              <a:ext uri="{FF2B5EF4-FFF2-40B4-BE49-F238E27FC236}">
                <a16:creationId xmlns:a16="http://schemas.microsoft.com/office/drawing/2014/main" id="{9584E7D4-A2F5-41A9-A4AE-B84BD1346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solidFill>
            <a:srgbClr val="B77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912531D6-F318-49BD-859A-0B2B71594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666" y="481264"/>
            <a:ext cx="3207227"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nhaltsplatzhalter 3" descr="Ein Bild, das Person, Mann, Schlips, Anzug enthält.&#10;&#10;Automatisch generierte Beschreibung">
            <a:extLst>
              <a:ext uri="{FF2B5EF4-FFF2-40B4-BE49-F238E27FC236}">
                <a16:creationId xmlns:a16="http://schemas.microsoft.com/office/drawing/2014/main" id="{89B40570-CA9F-0088-35EC-F704B6C9A41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227560" y="642131"/>
            <a:ext cx="1716648" cy="2574973"/>
          </a:xfrm>
          <a:prstGeom prst="rect">
            <a:avLst/>
          </a:prstGeom>
          <a:noFill/>
        </p:spPr>
      </p:pic>
      <p:sp>
        <p:nvSpPr>
          <p:cNvPr id="1037" name="Rectangle 1036">
            <a:extLst>
              <a:ext uri="{FF2B5EF4-FFF2-40B4-BE49-F238E27FC236}">
                <a16:creationId xmlns:a16="http://schemas.microsoft.com/office/drawing/2014/main" id="{C3A78525-353D-47EB-B839-E380DBD7D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7760" y="481264"/>
            <a:ext cx="3207226"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Mann, Person, darstellend enthält.&#10;&#10;Automatisch generierte Beschreibung">
            <a:extLst>
              <a:ext uri="{FF2B5EF4-FFF2-40B4-BE49-F238E27FC236}">
                <a16:creationId xmlns:a16="http://schemas.microsoft.com/office/drawing/2014/main" id="{5B130A03-3980-4F71-064F-74C4B7F7FD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595642" y="642131"/>
            <a:ext cx="1711462" cy="2574973"/>
          </a:xfrm>
          <a:prstGeom prst="rect">
            <a:avLst/>
          </a:prstGeom>
          <a:noFill/>
        </p:spPr>
      </p:pic>
      <p:sp>
        <p:nvSpPr>
          <p:cNvPr id="1039" name="Rectangle 1038">
            <a:extLst>
              <a:ext uri="{FF2B5EF4-FFF2-40B4-BE49-F238E27FC236}">
                <a16:creationId xmlns:a16="http://schemas.microsoft.com/office/drawing/2014/main" id="{6436C932-B8B8-4A70-8A0D-1A4AD0A9F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7334" y="3538308"/>
            <a:ext cx="3217652" cy="28624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1" name="Straight Connector 1040">
            <a:extLst>
              <a:ext uri="{FF2B5EF4-FFF2-40B4-BE49-F238E27FC236}">
                <a16:creationId xmlns:a16="http://schemas.microsoft.com/office/drawing/2014/main" id="{02AD82C0-24F3-4083-849D-D281174AF2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rgbClr val="B77A6A"/>
            </a:solidFill>
          </a:ln>
        </p:spPr>
        <p:style>
          <a:lnRef idx="1">
            <a:schemeClr val="accent1"/>
          </a:lnRef>
          <a:fillRef idx="0">
            <a:schemeClr val="accent1"/>
          </a:fillRef>
          <a:effectRef idx="0">
            <a:schemeClr val="accent1"/>
          </a:effectRef>
          <a:fontRef idx="minor">
            <a:schemeClr val="tx1"/>
          </a:fontRef>
        </p:style>
      </p:cxnSp>
      <p:sp>
        <p:nvSpPr>
          <p:cNvPr id="1043" name="Rectangle 1042">
            <a:extLst>
              <a:ext uri="{FF2B5EF4-FFF2-40B4-BE49-F238E27FC236}">
                <a16:creationId xmlns:a16="http://schemas.microsoft.com/office/drawing/2014/main" id="{BEC760C0-2D8A-4DE5-9990-FA96D59E5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666" y="3538308"/>
            <a:ext cx="3207227"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a:extLst>
              <a:ext uri="{FF2B5EF4-FFF2-40B4-BE49-F238E27FC236}">
                <a16:creationId xmlns:a16="http://schemas.microsoft.com/office/drawing/2014/main" id="{BA5C4DB1-765A-854F-01F4-345F0D5347A4}"/>
              </a:ext>
            </a:extLst>
          </p:cNvPr>
          <p:cNvSpPr txBox="1"/>
          <p:nvPr/>
        </p:nvSpPr>
        <p:spPr>
          <a:xfrm>
            <a:off x="8229600" y="4581128"/>
            <a:ext cx="2024272" cy="1200329"/>
          </a:xfrm>
          <a:prstGeom prst="rect">
            <a:avLst/>
          </a:prstGeom>
          <a:noFill/>
        </p:spPr>
        <p:txBody>
          <a:bodyPr wrap="none" rtlCol="0">
            <a:spAutoFit/>
          </a:bodyPr>
          <a:lstStyle/>
          <a:p>
            <a:r>
              <a:rPr lang="de-AT" dirty="0"/>
              <a:t>Robert Riegler</a:t>
            </a:r>
          </a:p>
          <a:p>
            <a:r>
              <a:rPr lang="de-AT" dirty="0"/>
              <a:t>Stefan Lamprechter</a:t>
            </a:r>
          </a:p>
          <a:p>
            <a:r>
              <a:rPr lang="de-AT" dirty="0"/>
              <a:t>Martin Erian</a:t>
            </a:r>
          </a:p>
          <a:p>
            <a:r>
              <a:rPr lang="de-AT" dirty="0"/>
              <a:t>Gabriele Ehmoser</a:t>
            </a:r>
          </a:p>
        </p:txBody>
      </p:sp>
      <p:pic>
        <p:nvPicPr>
          <p:cNvPr id="7" name="Grafik 6" descr="Ein Bild, das Person, drinnen, Frau, lächelnd enthält.&#10;&#10;Automatisch generierte Beschreibung">
            <a:extLst>
              <a:ext uri="{FF2B5EF4-FFF2-40B4-BE49-F238E27FC236}">
                <a16:creationId xmlns:a16="http://schemas.microsoft.com/office/drawing/2014/main" id="{4CB7DB05-40DA-2F07-6B82-ADF0B3C6B1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4390" y="3708032"/>
            <a:ext cx="2562583" cy="2562583"/>
          </a:xfrm>
          <a:prstGeom prst="rect">
            <a:avLst/>
          </a:prstGeom>
        </p:spPr>
      </p:pic>
      <p:sp>
        <p:nvSpPr>
          <p:cNvPr id="3" name="Textfeld 2">
            <a:extLst>
              <a:ext uri="{FF2B5EF4-FFF2-40B4-BE49-F238E27FC236}">
                <a16:creationId xmlns:a16="http://schemas.microsoft.com/office/drawing/2014/main" id="{32A59C89-5E26-F6BE-6428-D1EE656AD84A}"/>
              </a:ext>
            </a:extLst>
          </p:cNvPr>
          <p:cNvSpPr txBox="1"/>
          <p:nvPr/>
        </p:nvSpPr>
        <p:spPr>
          <a:xfrm>
            <a:off x="8229600" y="5949280"/>
            <a:ext cx="3168352" cy="646331"/>
          </a:xfrm>
          <a:prstGeom prst="rect">
            <a:avLst/>
          </a:prstGeom>
          <a:noFill/>
        </p:spPr>
        <p:txBody>
          <a:bodyPr wrap="square" rtlCol="0">
            <a:spAutoFit/>
          </a:bodyPr>
          <a:lstStyle/>
          <a:p>
            <a:r>
              <a:rPr lang="de-AT" dirty="0"/>
              <a:t>Sie erreichen uns unter:</a:t>
            </a:r>
          </a:p>
          <a:p>
            <a:r>
              <a:rPr lang="de-AT" dirty="0">
                <a:hlinkClick r:id="rId5"/>
              </a:rPr>
              <a:t>sprachbewusst@kphvie.ac.at</a:t>
            </a:r>
            <a:endParaRPr lang="de-AT" dirty="0"/>
          </a:p>
        </p:txBody>
      </p:sp>
      <p:pic>
        <p:nvPicPr>
          <p:cNvPr id="9" name="Grafik 8" descr="Ein Bild, das Person, Mann, Anzug enthält.&#10;&#10;Automatisch generierte Beschreibung">
            <a:extLst>
              <a:ext uri="{FF2B5EF4-FFF2-40B4-BE49-F238E27FC236}">
                <a16:creationId xmlns:a16="http://schemas.microsoft.com/office/drawing/2014/main" id="{37AC9A7D-E4FB-4ACB-07D6-B851BAAAF761}"/>
              </a:ext>
            </a:extLst>
          </p:cNvPr>
          <p:cNvPicPr>
            <a:picLocks noChangeAspect="1"/>
          </p:cNvPicPr>
          <p:nvPr/>
        </p:nvPicPr>
        <p:blipFill rotWithShape="1">
          <a:blip r:embed="rId6">
            <a:extLst>
              <a:ext uri="{28A0092B-C50C-407E-A947-70E740481C1C}">
                <a14:useLocalDpi xmlns:a14="http://schemas.microsoft.com/office/drawing/2010/main" val="0"/>
              </a:ext>
            </a:extLst>
          </a:blip>
          <a:srcRect l="29301" r="20616" b="46743"/>
          <a:stretch/>
        </p:blipFill>
        <p:spPr>
          <a:xfrm>
            <a:off x="992145" y="3656861"/>
            <a:ext cx="2457972" cy="2613754"/>
          </a:xfrm>
          <a:prstGeom prst="rect">
            <a:avLst/>
          </a:prstGeom>
        </p:spPr>
      </p:pic>
    </p:spTree>
    <p:extLst>
      <p:ext uri="{BB962C8B-B14F-4D97-AF65-F5344CB8AC3E}">
        <p14:creationId xmlns:p14="http://schemas.microsoft.com/office/powerpoint/2010/main" val="272926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72F10A-7923-E0CC-283C-F58974E09B52}"/>
              </a:ext>
            </a:extLst>
          </p:cNvPr>
          <p:cNvSpPr>
            <a:spLocks noGrp="1"/>
          </p:cNvSpPr>
          <p:nvPr>
            <p:ph type="title"/>
          </p:nvPr>
        </p:nvSpPr>
        <p:spPr>
          <a:xfrm>
            <a:off x="7456603" y="2912882"/>
            <a:ext cx="4048026" cy="380362"/>
          </a:xfrm>
        </p:spPr>
        <p:txBody>
          <a:bodyPr>
            <a:noAutofit/>
          </a:bodyPr>
          <a:lstStyle/>
          <a:p>
            <a:r>
              <a:rPr lang="de-AT" b="1" dirty="0"/>
              <a:t>Was ist sprachbewusster Unterricht?</a:t>
            </a:r>
            <a:br>
              <a:rPr lang="de-AT" b="1" dirty="0"/>
            </a:br>
            <a:br>
              <a:rPr lang="de-AT" b="1" dirty="0"/>
            </a:br>
            <a:r>
              <a:rPr lang="de-AT" sz="3200" b="1" dirty="0"/>
              <a:t>Sprachbewusster Unterricht unterstützt Lernende auf ihrem Weg zur kompetenten Anwendung der Fachsprachen.</a:t>
            </a:r>
          </a:p>
        </p:txBody>
      </p:sp>
      <p:pic>
        <p:nvPicPr>
          <p:cNvPr id="4" name="Inhaltsplatzhalter 3">
            <a:extLst>
              <a:ext uri="{FF2B5EF4-FFF2-40B4-BE49-F238E27FC236}">
                <a16:creationId xmlns:a16="http://schemas.microsoft.com/office/drawing/2014/main" id="{2D38DBA3-0452-D0A5-9B6E-2D80C97853F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7176656" cy="6858000"/>
          </a:xfrm>
          <a:prstGeom prst="rect">
            <a:avLst/>
          </a:prstGeom>
          <a:noFill/>
          <a:ln>
            <a:noFill/>
          </a:ln>
        </p:spPr>
      </p:pic>
    </p:spTree>
    <p:extLst>
      <p:ext uri="{BB962C8B-B14F-4D97-AF65-F5344CB8AC3E}">
        <p14:creationId xmlns:p14="http://schemas.microsoft.com/office/powerpoint/2010/main" val="4551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FB308C1-B77D-EF78-615B-8D489A4DB483}"/>
              </a:ext>
            </a:extLst>
          </p:cNvPr>
          <p:cNvSpPr>
            <a:spLocks noGrp="1"/>
          </p:cNvSpPr>
          <p:nvPr>
            <p:ph type="title"/>
          </p:nvPr>
        </p:nvSpPr>
        <p:spPr>
          <a:xfrm>
            <a:off x="1463039" y="625904"/>
            <a:ext cx="6666832" cy="1618169"/>
          </a:xfrm>
        </p:spPr>
        <p:txBody>
          <a:bodyPr anchor="ctr">
            <a:normAutofit/>
          </a:bodyPr>
          <a:lstStyle/>
          <a:p>
            <a:pPr algn="r"/>
            <a:r>
              <a:rPr lang="de-AT" sz="5100">
                <a:solidFill>
                  <a:schemeClr val="tx1">
                    <a:lumMod val="85000"/>
                    <a:lumOff val="15000"/>
                  </a:schemeClr>
                </a:solidFill>
              </a:rPr>
              <a:t>Unsere Veranstaltungen</a:t>
            </a:r>
          </a:p>
        </p:txBody>
      </p:sp>
      <p:sp>
        <p:nvSpPr>
          <p:cNvPr id="58" name="Oval 57">
            <a:extLst>
              <a:ext uri="{FF2B5EF4-FFF2-40B4-BE49-F238E27FC236}">
                <a16:creationId xmlns:a16="http://schemas.microsoft.com/office/drawing/2014/main" id="{B87BF251-0F3D-4FED-A71D-D1564D1D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48085" y="1226650"/>
            <a:ext cx="548640" cy="548640"/>
          </a:xfrm>
          <a:prstGeom prst="ellipse">
            <a:avLst/>
          </a:pr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C0F80DFC-077A-4A53-AF1A-600D9F1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119076" y="0"/>
            <a:ext cx="2234723" cy="1723952"/>
          </a:xfrm>
          <a:custGeom>
            <a:avLst/>
            <a:gdLst>
              <a:gd name="connsiteX0" fmla="*/ 1735930 w 2234723"/>
              <a:gd name="connsiteY0" fmla="*/ 1723952 h 1723952"/>
              <a:gd name="connsiteX1" fmla="*/ 2234723 w 2234723"/>
              <a:gd name="connsiteY1" fmla="*/ 1723952 h 1723952"/>
              <a:gd name="connsiteX2" fmla="*/ 2220570 w 2234723"/>
              <a:gd name="connsiteY2" fmla="*/ 1665525 h 1723952"/>
              <a:gd name="connsiteX3" fmla="*/ 118986 w 2234723"/>
              <a:gd name="connsiteY3" fmla="*/ 3008 h 1723952"/>
              <a:gd name="connsiteX4" fmla="*/ 0 w 2234723"/>
              <a:gd name="connsiteY4" fmla="*/ 0 h 1723952"/>
              <a:gd name="connsiteX5" fmla="*/ 0 w 2234723"/>
              <a:gd name="connsiteY5" fmla="*/ 474250 h 1723952"/>
              <a:gd name="connsiteX6" fmla="*/ 187921 w 2234723"/>
              <a:gd name="connsiteY6" fmla="*/ 483739 h 1723952"/>
              <a:gd name="connsiteX7" fmla="*/ 1656728 w 2234723"/>
              <a:gd name="connsiteY7" fmla="*/ 1515386 h 172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4723" h="1723952">
                <a:moveTo>
                  <a:pt x="1735930" y="1723952"/>
                </a:moveTo>
                <a:lnTo>
                  <a:pt x="2234723" y="1723952"/>
                </a:lnTo>
                <a:lnTo>
                  <a:pt x="2220570" y="1665525"/>
                </a:lnTo>
                <a:cubicBezTo>
                  <a:pt x="1951414" y="739745"/>
                  <a:pt x="1119014" y="53700"/>
                  <a:pt x="118986" y="3008"/>
                </a:cubicBezTo>
                <a:lnTo>
                  <a:pt x="0" y="0"/>
                </a:lnTo>
                <a:lnTo>
                  <a:pt x="0" y="474250"/>
                </a:lnTo>
                <a:lnTo>
                  <a:pt x="187921" y="483739"/>
                </a:lnTo>
                <a:cubicBezTo>
                  <a:pt x="836688" y="549625"/>
                  <a:pt x="1385706" y="952924"/>
                  <a:pt x="1656728" y="1515386"/>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Inhaltsplatzhalter 3">
            <a:extLst>
              <a:ext uri="{FF2B5EF4-FFF2-40B4-BE49-F238E27FC236}">
                <a16:creationId xmlns:a16="http://schemas.microsoft.com/office/drawing/2014/main" id="{B5F860D5-508B-6AD2-62C0-2457D23C7421}"/>
              </a:ext>
            </a:extLst>
          </p:cNvPr>
          <p:cNvGraphicFramePr>
            <a:graphicFrameLocks noGrp="1"/>
          </p:cNvGraphicFramePr>
          <p:nvPr>
            <p:ph idx="1"/>
            <p:extLst>
              <p:ext uri="{D42A27DB-BD31-4B8C-83A1-F6EECF244321}">
                <p14:modId xmlns:p14="http://schemas.microsoft.com/office/powerpoint/2010/main" val="1186392778"/>
              </p:ext>
            </p:extLst>
          </p:nvPr>
        </p:nvGraphicFramePr>
        <p:xfrm>
          <a:off x="0" y="2276418"/>
          <a:ext cx="12192000" cy="4589550"/>
        </p:xfrm>
        <a:graphic>
          <a:graphicData uri="http://schemas.openxmlformats.org/drawingml/2006/table">
            <a:tbl>
              <a:tblPr firstRow="1" firstCol="1" bandRow="1">
                <a:tableStyleId>{5202B0CA-FC54-4496-8BCA-5EF66A818D29}</a:tableStyleId>
              </a:tblPr>
              <a:tblGrid>
                <a:gridCol w="1976076">
                  <a:extLst>
                    <a:ext uri="{9D8B030D-6E8A-4147-A177-3AD203B41FA5}">
                      <a16:colId xmlns:a16="http://schemas.microsoft.com/office/drawing/2014/main" val="1250360580"/>
                    </a:ext>
                  </a:extLst>
                </a:gridCol>
                <a:gridCol w="10215924">
                  <a:extLst>
                    <a:ext uri="{9D8B030D-6E8A-4147-A177-3AD203B41FA5}">
                      <a16:colId xmlns:a16="http://schemas.microsoft.com/office/drawing/2014/main" val="954920046"/>
                    </a:ext>
                  </a:extLst>
                </a:gridCol>
              </a:tblGrid>
              <a:tr h="720534">
                <a:tc>
                  <a:txBody>
                    <a:bodyPr/>
                    <a:lstStyle/>
                    <a:p>
                      <a:pPr algn="l" fontAlgn="ctr">
                        <a:lnSpc>
                          <a:spcPts val="1100"/>
                        </a:lnSpc>
                        <a:spcBef>
                          <a:spcPts val="0"/>
                        </a:spcBef>
                        <a:spcAft>
                          <a:spcPts val="400"/>
                        </a:spcAft>
                        <a:tabLst>
                          <a:tab pos="709295" algn="r"/>
                          <a:tab pos="828040" algn="l"/>
                          <a:tab pos="1097915" algn="l"/>
                          <a:tab pos="1727835" algn="l"/>
                        </a:tabLst>
                      </a:pPr>
                      <a:r>
                        <a:rPr lang="de-DE" sz="2000" b="0" u="none" strike="noStrike" kern="1200" dirty="0">
                          <a:solidFill>
                            <a:schemeClr val="bg1">
                              <a:lumMod val="95000"/>
                            </a:schemeClr>
                          </a:solidFill>
                          <a:effectLst/>
                          <a:latin typeface="+mn-lt"/>
                          <a:ea typeface="+mn-ea"/>
                          <a:cs typeface="+mn-cs"/>
                        </a:rPr>
                        <a:t>8730.000006</a:t>
                      </a:r>
                    </a:p>
                  </a:txBody>
                  <a:tcPr marL="68551" marR="48531" marT="34578" marB="41252" anchor="ctr">
                    <a:solidFill>
                      <a:schemeClr val="accent1"/>
                    </a:solidFill>
                  </a:tcPr>
                </a:tc>
                <a:tc>
                  <a:txBody>
                    <a:bodyPr/>
                    <a:lstStyle/>
                    <a:p>
                      <a:pPr algn="l" fontAlgn="ctr">
                        <a:lnSpc>
                          <a:spcPts val="1100"/>
                        </a:lnSpc>
                        <a:spcBef>
                          <a:spcPts val="0"/>
                        </a:spcBef>
                        <a:spcAft>
                          <a:spcPts val="800"/>
                        </a:spcAft>
                      </a:pPr>
                      <a:r>
                        <a:rPr lang="de-DE" sz="2000" b="0" u="none" strike="noStrike" dirty="0">
                          <a:solidFill>
                            <a:schemeClr val="bg1">
                              <a:lumMod val="95000"/>
                            </a:schemeClr>
                          </a:solidFill>
                          <a:effectLst/>
                        </a:rPr>
                        <a:t>Teil 1: Eine Einführung / Wortschatz in jedem Fach fördern (ONLINE)</a:t>
                      </a:r>
                      <a:endParaRPr lang="de-DE" sz="1400" b="0" i="0" u="none" strike="noStrike" dirty="0">
                        <a:solidFill>
                          <a:schemeClr val="bg1">
                            <a:lumMod val="95000"/>
                          </a:schemeClr>
                        </a:solidFill>
                        <a:effectLst/>
                        <a:latin typeface="Arial" panose="020B0604020202020204" pitchFamily="34" charset="0"/>
                      </a:endParaRPr>
                    </a:p>
                  </a:txBody>
                  <a:tcPr marL="68551" marR="9100" marT="0" marB="41252" anchor="ctr">
                    <a:solidFill>
                      <a:schemeClr val="accent1"/>
                    </a:solidFill>
                  </a:tcPr>
                </a:tc>
                <a:extLst>
                  <a:ext uri="{0D108BD9-81ED-4DB2-BD59-A6C34878D82A}">
                    <a16:rowId xmlns:a16="http://schemas.microsoft.com/office/drawing/2014/main" val="1528025625"/>
                  </a:ext>
                </a:extLst>
              </a:tr>
              <a:tr h="360040">
                <a:tc>
                  <a:txBody>
                    <a:bodyPr/>
                    <a:lstStyle/>
                    <a:p>
                      <a:pPr algn="l" fontAlgn="t">
                        <a:lnSpc>
                          <a:spcPts val="1100"/>
                        </a:lnSpc>
                        <a:spcBef>
                          <a:spcPts val="0"/>
                        </a:spcBef>
                        <a:spcAft>
                          <a:spcPts val="800"/>
                        </a:spcAft>
                      </a:pPr>
                      <a:r>
                        <a:rPr lang="de-DE" sz="1600" b="0" u="none" strike="noStrike">
                          <a:solidFill>
                            <a:srgbClr val="000000"/>
                          </a:solidFill>
                          <a:effectLst/>
                        </a:rPr>
                        <a:t>Termin/e</a:t>
                      </a:r>
                      <a:endParaRPr lang="de-DE" sz="1600" b="0" i="0" u="none" strike="noStrike">
                        <a:effectLst/>
                        <a:latin typeface="Arial" panose="020B0604020202020204" pitchFamily="34" charset="0"/>
                      </a:endParaRPr>
                    </a:p>
                  </a:txBody>
                  <a:tcPr marL="68551" marR="48531" marT="51564" marB="51564" anchor="ctr"/>
                </a:tc>
                <a:tc>
                  <a:txBody>
                    <a:bodyPr/>
                    <a:lstStyle/>
                    <a:p>
                      <a:pPr marL="0" algn="l" defTabSz="914400" rtl="0" eaLnBrk="1" fontAlgn="ctr" latinLnBrk="0" hangingPunct="1">
                        <a:lnSpc>
                          <a:spcPts val="1100"/>
                        </a:lnSpc>
                        <a:spcBef>
                          <a:spcPts val="0"/>
                        </a:spcBef>
                        <a:spcAft>
                          <a:spcPts val="800"/>
                        </a:spcAft>
                      </a:pPr>
                      <a:r>
                        <a:rPr lang="de-DE" sz="1600" b="0" u="none" strike="noStrike" kern="1200" dirty="0">
                          <a:solidFill>
                            <a:srgbClr val="000000"/>
                          </a:solidFill>
                          <a:effectLst/>
                        </a:rPr>
                        <a:t>Do., 28.9.2023, 15:00 Uhr bis 19.00 Uhr – Anmeldung unter </a:t>
                      </a:r>
                      <a:r>
                        <a:rPr lang="de-AT" sz="1600" dirty="0">
                          <a:hlinkClick r:id="rId2"/>
                        </a:rPr>
                        <a:t>Nachmeldung| KPH (kphvie.ac.at)</a:t>
                      </a:r>
                      <a:r>
                        <a:rPr lang="de-DE" sz="1600" b="0" u="none" strike="noStrike" kern="1200" dirty="0">
                          <a:solidFill>
                            <a:srgbClr val="000000"/>
                          </a:solidFill>
                          <a:effectLst/>
                        </a:rPr>
                        <a:t> </a:t>
                      </a:r>
                      <a:endParaRPr lang="de-DE" sz="1600" b="0" i="0" u="none" strike="noStrike" kern="1200" dirty="0">
                        <a:solidFill>
                          <a:srgbClr val="000000"/>
                        </a:solidFill>
                        <a:effectLst/>
                        <a:latin typeface="Calibri" panose="020F0502020204030204" pitchFamily="34" charset="0"/>
                      </a:endParaRPr>
                    </a:p>
                  </a:txBody>
                  <a:tcPr marL="68551" marR="9100" marT="51564" marB="51564" anchor="ctr"/>
                </a:tc>
                <a:extLst>
                  <a:ext uri="{0D108BD9-81ED-4DB2-BD59-A6C34878D82A}">
                    <a16:rowId xmlns:a16="http://schemas.microsoft.com/office/drawing/2014/main" val="2230998377"/>
                  </a:ext>
                </a:extLst>
              </a:tr>
              <a:tr h="282900">
                <a:tc>
                  <a:txBody>
                    <a:bodyPr/>
                    <a:lstStyle/>
                    <a:p>
                      <a:pPr algn="l" fontAlgn="t">
                        <a:lnSpc>
                          <a:spcPts val="1100"/>
                        </a:lnSpc>
                        <a:spcBef>
                          <a:spcPts val="0"/>
                        </a:spcBef>
                        <a:spcAft>
                          <a:spcPts val="800"/>
                        </a:spcAft>
                      </a:pPr>
                      <a:r>
                        <a:rPr lang="de-DE" sz="1600" b="0" u="none" strike="noStrike" dirty="0">
                          <a:solidFill>
                            <a:srgbClr val="000000"/>
                          </a:solidFill>
                          <a:effectLst/>
                        </a:rPr>
                        <a:t>Referenten/innen</a:t>
                      </a:r>
                      <a:endParaRPr lang="de-DE" sz="1600" b="0" i="0" u="none" strike="noStrike" dirty="0">
                        <a:effectLst/>
                        <a:latin typeface="Arial" panose="020B0604020202020204" pitchFamily="34" charset="0"/>
                      </a:endParaRPr>
                    </a:p>
                  </a:txBody>
                  <a:tcPr marL="68551" marR="48531" marT="51564" marB="51564"/>
                </a:tc>
                <a:tc>
                  <a:txBody>
                    <a:bodyPr/>
                    <a:lstStyle/>
                    <a:p>
                      <a:pPr marL="0" algn="l" defTabSz="914400" rtl="0" eaLnBrk="1" fontAlgn="ctr" latinLnBrk="0" hangingPunct="1">
                        <a:lnSpc>
                          <a:spcPts val="1100"/>
                        </a:lnSpc>
                        <a:spcBef>
                          <a:spcPts val="0"/>
                        </a:spcBef>
                        <a:spcAft>
                          <a:spcPts val="0"/>
                        </a:spcAft>
                      </a:pPr>
                      <a:r>
                        <a:rPr lang="de-DE" sz="1600" b="0" u="none" strike="noStrike" kern="1200" dirty="0">
                          <a:solidFill>
                            <a:srgbClr val="000000"/>
                          </a:solidFill>
                          <a:effectLst/>
                        </a:rPr>
                        <a:t>Stefan Lamprechter, Robert Riegler</a:t>
                      </a:r>
                      <a:endParaRPr lang="de-DE" sz="1600" b="0" i="0" u="none" strike="noStrike" kern="1200" dirty="0">
                        <a:solidFill>
                          <a:srgbClr val="000000"/>
                        </a:solidFill>
                        <a:effectLst/>
                        <a:latin typeface="Calibri" panose="020F0502020204030204" pitchFamily="34" charset="0"/>
                      </a:endParaRPr>
                    </a:p>
                  </a:txBody>
                  <a:tcPr marL="68551" marR="9100" marT="51564" marB="51564" anchor="ctr"/>
                </a:tc>
                <a:extLst>
                  <a:ext uri="{0D108BD9-81ED-4DB2-BD59-A6C34878D82A}">
                    <a16:rowId xmlns:a16="http://schemas.microsoft.com/office/drawing/2014/main" val="1353881585"/>
                  </a:ext>
                </a:extLst>
              </a:tr>
              <a:tr h="2943176">
                <a:tc>
                  <a:txBody>
                    <a:bodyPr/>
                    <a:lstStyle/>
                    <a:p>
                      <a:pPr algn="l" fontAlgn="t">
                        <a:lnSpc>
                          <a:spcPts val="1100"/>
                        </a:lnSpc>
                        <a:spcBef>
                          <a:spcPts val="0"/>
                        </a:spcBef>
                        <a:spcAft>
                          <a:spcPts val="800"/>
                        </a:spcAft>
                      </a:pPr>
                      <a:r>
                        <a:rPr lang="de-DE" sz="1600" b="0" u="none" strike="noStrike" dirty="0">
                          <a:solidFill>
                            <a:srgbClr val="000000"/>
                          </a:solidFill>
                          <a:effectLst/>
                        </a:rPr>
                        <a:t>Inhalt</a:t>
                      </a:r>
                      <a:endParaRPr lang="de-DE" sz="1600" b="0" i="0" u="none" strike="noStrike" dirty="0">
                        <a:effectLst/>
                        <a:latin typeface="Arial" panose="020B0604020202020204" pitchFamily="34" charset="0"/>
                      </a:endParaRPr>
                    </a:p>
                  </a:txBody>
                  <a:tcPr marL="68551" marR="48531" marT="144000" marB="51564"/>
                </a:tc>
                <a:tc>
                  <a:txBody>
                    <a:bodyPr/>
                    <a:lstStyle/>
                    <a:p>
                      <a:pPr algn="l" fontAlgn="ctr">
                        <a:lnSpc>
                          <a:spcPct val="140000"/>
                        </a:lnSpc>
                        <a:spcBef>
                          <a:spcPts val="0"/>
                        </a:spcBef>
                        <a:spcAft>
                          <a:spcPts val="800"/>
                        </a:spcAft>
                      </a:pPr>
                      <a:r>
                        <a:rPr lang="de-DE" sz="1600" b="0" u="none" strike="noStrike" dirty="0">
                          <a:solidFill>
                            <a:srgbClr val="000000"/>
                          </a:solidFill>
                          <a:effectLst/>
                        </a:rPr>
                        <a:t>Unsere Schüler*innen kämpfen immer öfter mit den Herausforderungen der unterschiedlichen Fachsprachen der verschiedenen Fächer. </a:t>
                      </a:r>
                      <a:r>
                        <a:rPr lang="de-DE" sz="1600" b="0" u="none" strike="noStrike" dirty="0" err="1">
                          <a:solidFill>
                            <a:srgbClr val="000000"/>
                          </a:solidFill>
                          <a:effectLst/>
                        </a:rPr>
                        <a:t>Distance</a:t>
                      </a:r>
                      <a:r>
                        <a:rPr lang="de-DE" sz="1600" b="0" u="none" strike="noStrike" dirty="0">
                          <a:solidFill>
                            <a:srgbClr val="000000"/>
                          </a:solidFill>
                          <a:effectLst/>
                        </a:rPr>
                        <a:t> Learning hat diese Schwierigkeiten teilweise noch verschärft. Der sprachbewusste Unterricht kann Lernende dabei unterstützen, diese Hürden zu meistern, aber was bedeutet eigentlich „Sprachbewusster Unterricht“?</a:t>
                      </a:r>
                    </a:p>
                    <a:p>
                      <a:pPr algn="l" fontAlgn="ctr">
                        <a:lnSpc>
                          <a:spcPct val="140000"/>
                        </a:lnSpc>
                        <a:spcBef>
                          <a:spcPts val="0"/>
                        </a:spcBef>
                        <a:spcAft>
                          <a:spcPts val="800"/>
                        </a:spcAft>
                      </a:pPr>
                      <a:r>
                        <a:rPr lang="de-DE" sz="1600" b="0" i="1" u="none" strike="noStrike" dirty="0">
                          <a:solidFill>
                            <a:srgbClr val="000000"/>
                          </a:solidFill>
                          <a:effectLst/>
                        </a:rPr>
                        <a:t>„Das Wort kenne ich nicht.“</a:t>
                      </a:r>
                      <a:r>
                        <a:rPr lang="de-DE" sz="1600" b="0" u="none" strike="noStrike" dirty="0">
                          <a:solidFill>
                            <a:srgbClr val="000000"/>
                          </a:solidFill>
                          <a:effectLst/>
                        </a:rPr>
                        <a:t> - Eine Aussage, mit der viele Lehrerinnen und Lehrer in verschiedenen Unterrichtssituationen schon einmal konfrontiert waren. Die zweite Hälfte des ersten Teils befasst sich damit, wie Wortschatz in den einzelnen Fächern mittels verschiedener Methoden gezielt (und hoffentlich auch ein bisschen unterhaltsam) erarbeitet werden kann.</a:t>
                      </a:r>
                      <a:endParaRPr lang="de-DE" sz="1600" b="0" i="0" u="none" strike="noStrike" dirty="0">
                        <a:effectLst/>
                        <a:latin typeface="Arial" panose="020B0604020202020204" pitchFamily="34" charset="0"/>
                      </a:endParaRPr>
                    </a:p>
                  </a:txBody>
                  <a:tcPr marL="68551" marR="9100" marT="0" marB="51564"/>
                </a:tc>
                <a:extLst>
                  <a:ext uri="{0D108BD9-81ED-4DB2-BD59-A6C34878D82A}">
                    <a16:rowId xmlns:a16="http://schemas.microsoft.com/office/drawing/2014/main" val="1737969528"/>
                  </a:ext>
                </a:extLst>
              </a:tr>
              <a:tr h="282900">
                <a:tc>
                  <a:txBody>
                    <a:bodyPr/>
                    <a:lstStyle/>
                    <a:p>
                      <a:pPr algn="l" fontAlgn="ctr">
                        <a:lnSpc>
                          <a:spcPts val="1100"/>
                        </a:lnSpc>
                        <a:spcBef>
                          <a:spcPts val="0"/>
                        </a:spcBef>
                        <a:spcAft>
                          <a:spcPts val="800"/>
                        </a:spcAft>
                      </a:pPr>
                      <a:r>
                        <a:rPr lang="de-DE" sz="1600" b="0" u="none" strike="noStrike">
                          <a:solidFill>
                            <a:srgbClr val="000000"/>
                          </a:solidFill>
                          <a:effectLst/>
                        </a:rPr>
                        <a:t>Zielgruppe/n</a:t>
                      </a:r>
                      <a:endParaRPr lang="de-DE" sz="1600" b="0" i="0" u="none" strike="noStrike">
                        <a:effectLst/>
                        <a:latin typeface="Arial" panose="020B0604020202020204" pitchFamily="34" charset="0"/>
                      </a:endParaRPr>
                    </a:p>
                  </a:txBody>
                  <a:tcPr marL="68551" marR="48531" marT="51564" marB="51564" anchor="ctr"/>
                </a:tc>
                <a:tc>
                  <a:txBody>
                    <a:bodyPr/>
                    <a:lstStyle/>
                    <a:p>
                      <a:pPr algn="l" fontAlgn="ctr">
                        <a:lnSpc>
                          <a:spcPts val="1100"/>
                        </a:lnSpc>
                        <a:spcBef>
                          <a:spcPts val="0"/>
                        </a:spcBef>
                        <a:spcAft>
                          <a:spcPts val="800"/>
                        </a:spcAft>
                      </a:pPr>
                      <a:r>
                        <a:rPr lang="de-DE" sz="1600" b="0" u="none" strike="noStrike" kern="1200" dirty="0">
                          <a:solidFill>
                            <a:srgbClr val="000000"/>
                          </a:solidFill>
                          <a:effectLst/>
                        </a:rPr>
                        <a:t>Interessierte Lehrer*innen alle Fächer</a:t>
                      </a:r>
                      <a:endParaRPr lang="de-DE" sz="1600" b="0" i="0" u="none" strike="noStrike" kern="1200" dirty="0">
                        <a:solidFill>
                          <a:srgbClr val="000000"/>
                        </a:solidFill>
                        <a:effectLst/>
                        <a:latin typeface="Calibri" panose="020F0502020204030204" pitchFamily="34" charset="0"/>
                      </a:endParaRPr>
                    </a:p>
                  </a:txBody>
                  <a:tcPr marL="68551" marR="9100" marT="51564" marB="51564" anchor="ctr"/>
                </a:tc>
                <a:extLst>
                  <a:ext uri="{0D108BD9-81ED-4DB2-BD59-A6C34878D82A}">
                    <a16:rowId xmlns:a16="http://schemas.microsoft.com/office/drawing/2014/main" val="1534403280"/>
                  </a:ext>
                </a:extLst>
              </a:tr>
            </a:tbl>
          </a:graphicData>
        </a:graphic>
      </p:graphicFrame>
      <p:pic>
        <p:nvPicPr>
          <p:cNvPr id="3" name="Grafik 2" descr="KPH Wien/Krems - YouTube">
            <a:extLst>
              <a:ext uri="{FF2B5EF4-FFF2-40B4-BE49-F238E27FC236}">
                <a16:creationId xmlns:a16="http://schemas.microsoft.com/office/drawing/2014/main" id="{C061BE67-BF8E-5A21-8FFE-1CD07E4F4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42780" y="531229"/>
            <a:ext cx="1390842" cy="1390842"/>
          </a:xfrm>
          <a:prstGeom prst="rect">
            <a:avLst/>
          </a:prstGeom>
          <a:noFill/>
        </p:spPr>
      </p:pic>
    </p:spTree>
    <p:extLst>
      <p:ext uri="{BB962C8B-B14F-4D97-AF65-F5344CB8AC3E}">
        <p14:creationId xmlns:p14="http://schemas.microsoft.com/office/powerpoint/2010/main" val="2100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FB308C1-B77D-EF78-615B-8D489A4DB483}"/>
              </a:ext>
            </a:extLst>
          </p:cNvPr>
          <p:cNvSpPr>
            <a:spLocks noGrp="1"/>
          </p:cNvSpPr>
          <p:nvPr>
            <p:ph type="title"/>
          </p:nvPr>
        </p:nvSpPr>
        <p:spPr>
          <a:xfrm>
            <a:off x="1463039" y="625904"/>
            <a:ext cx="6666832" cy="1618169"/>
          </a:xfrm>
        </p:spPr>
        <p:txBody>
          <a:bodyPr anchor="ctr">
            <a:normAutofit/>
          </a:bodyPr>
          <a:lstStyle/>
          <a:p>
            <a:pPr algn="r"/>
            <a:r>
              <a:rPr lang="de-AT" sz="5100">
                <a:solidFill>
                  <a:schemeClr val="tx1">
                    <a:lumMod val="85000"/>
                    <a:lumOff val="15000"/>
                  </a:schemeClr>
                </a:solidFill>
              </a:rPr>
              <a:t>Unsere Veranstaltungen</a:t>
            </a:r>
          </a:p>
        </p:txBody>
      </p:sp>
      <p:sp>
        <p:nvSpPr>
          <p:cNvPr id="58" name="Oval 57">
            <a:extLst>
              <a:ext uri="{FF2B5EF4-FFF2-40B4-BE49-F238E27FC236}">
                <a16:creationId xmlns:a16="http://schemas.microsoft.com/office/drawing/2014/main" id="{B87BF251-0F3D-4FED-A71D-D1564D1D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48085" y="1226650"/>
            <a:ext cx="548640" cy="548640"/>
          </a:xfrm>
          <a:prstGeom prst="ellipse">
            <a:avLst/>
          </a:pr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C0F80DFC-077A-4A53-AF1A-600D9F1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119076" y="0"/>
            <a:ext cx="2234723" cy="1723952"/>
          </a:xfrm>
          <a:custGeom>
            <a:avLst/>
            <a:gdLst>
              <a:gd name="connsiteX0" fmla="*/ 1735930 w 2234723"/>
              <a:gd name="connsiteY0" fmla="*/ 1723952 h 1723952"/>
              <a:gd name="connsiteX1" fmla="*/ 2234723 w 2234723"/>
              <a:gd name="connsiteY1" fmla="*/ 1723952 h 1723952"/>
              <a:gd name="connsiteX2" fmla="*/ 2220570 w 2234723"/>
              <a:gd name="connsiteY2" fmla="*/ 1665525 h 1723952"/>
              <a:gd name="connsiteX3" fmla="*/ 118986 w 2234723"/>
              <a:gd name="connsiteY3" fmla="*/ 3008 h 1723952"/>
              <a:gd name="connsiteX4" fmla="*/ 0 w 2234723"/>
              <a:gd name="connsiteY4" fmla="*/ 0 h 1723952"/>
              <a:gd name="connsiteX5" fmla="*/ 0 w 2234723"/>
              <a:gd name="connsiteY5" fmla="*/ 474250 h 1723952"/>
              <a:gd name="connsiteX6" fmla="*/ 187921 w 2234723"/>
              <a:gd name="connsiteY6" fmla="*/ 483739 h 1723952"/>
              <a:gd name="connsiteX7" fmla="*/ 1656728 w 2234723"/>
              <a:gd name="connsiteY7" fmla="*/ 1515386 h 172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4723" h="1723952">
                <a:moveTo>
                  <a:pt x="1735930" y="1723952"/>
                </a:moveTo>
                <a:lnTo>
                  <a:pt x="2234723" y="1723952"/>
                </a:lnTo>
                <a:lnTo>
                  <a:pt x="2220570" y="1665525"/>
                </a:lnTo>
                <a:cubicBezTo>
                  <a:pt x="1951414" y="739745"/>
                  <a:pt x="1119014" y="53700"/>
                  <a:pt x="118986" y="3008"/>
                </a:cubicBezTo>
                <a:lnTo>
                  <a:pt x="0" y="0"/>
                </a:lnTo>
                <a:lnTo>
                  <a:pt x="0" y="474250"/>
                </a:lnTo>
                <a:lnTo>
                  <a:pt x="187921" y="483739"/>
                </a:lnTo>
                <a:cubicBezTo>
                  <a:pt x="836688" y="549625"/>
                  <a:pt x="1385706" y="952924"/>
                  <a:pt x="1656728" y="1515386"/>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Inhaltsplatzhalter 3">
            <a:extLst>
              <a:ext uri="{FF2B5EF4-FFF2-40B4-BE49-F238E27FC236}">
                <a16:creationId xmlns:a16="http://schemas.microsoft.com/office/drawing/2014/main" id="{B5F860D5-508B-6AD2-62C0-2457D23C7421}"/>
              </a:ext>
            </a:extLst>
          </p:cNvPr>
          <p:cNvGraphicFramePr>
            <a:graphicFrameLocks noGrp="1"/>
          </p:cNvGraphicFramePr>
          <p:nvPr>
            <p:ph idx="1"/>
            <p:extLst>
              <p:ext uri="{D42A27DB-BD31-4B8C-83A1-F6EECF244321}">
                <p14:modId xmlns:p14="http://schemas.microsoft.com/office/powerpoint/2010/main" val="510875565"/>
              </p:ext>
            </p:extLst>
          </p:nvPr>
        </p:nvGraphicFramePr>
        <p:xfrm>
          <a:off x="0" y="2276418"/>
          <a:ext cx="12192000" cy="4589550"/>
        </p:xfrm>
        <a:graphic>
          <a:graphicData uri="http://schemas.openxmlformats.org/drawingml/2006/table">
            <a:tbl>
              <a:tblPr firstRow="1" firstCol="1" bandRow="1">
                <a:tableStyleId>{5202B0CA-FC54-4496-8BCA-5EF66A818D29}</a:tableStyleId>
              </a:tblPr>
              <a:tblGrid>
                <a:gridCol w="1976076">
                  <a:extLst>
                    <a:ext uri="{9D8B030D-6E8A-4147-A177-3AD203B41FA5}">
                      <a16:colId xmlns:a16="http://schemas.microsoft.com/office/drawing/2014/main" val="1250360580"/>
                    </a:ext>
                  </a:extLst>
                </a:gridCol>
                <a:gridCol w="10215924">
                  <a:extLst>
                    <a:ext uri="{9D8B030D-6E8A-4147-A177-3AD203B41FA5}">
                      <a16:colId xmlns:a16="http://schemas.microsoft.com/office/drawing/2014/main" val="954920046"/>
                    </a:ext>
                  </a:extLst>
                </a:gridCol>
              </a:tblGrid>
              <a:tr h="720534">
                <a:tc>
                  <a:txBody>
                    <a:bodyPr/>
                    <a:lstStyle/>
                    <a:p>
                      <a:pPr algn="l" fontAlgn="ctr">
                        <a:lnSpc>
                          <a:spcPts val="1100"/>
                        </a:lnSpc>
                        <a:spcBef>
                          <a:spcPts val="0"/>
                        </a:spcBef>
                        <a:spcAft>
                          <a:spcPts val="400"/>
                        </a:spcAft>
                        <a:tabLst>
                          <a:tab pos="709295" algn="r"/>
                          <a:tab pos="828040" algn="l"/>
                          <a:tab pos="1097915" algn="l"/>
                          <a:tab pos="1727835" algn="l"/>
                        </a:tabLst>
                      </a:pPr>
                      <a:r>
                        <a:rPr lang="de-DE" sz="2000" b="0" u="none" strike="noStrike" kern="1200" dirty="0">
                          <a:solidFill>
                            <a:schemeClr val="bg1">
                              <a:lumMod val="95000"/>
                            </a:schemeClr>
                          </a:solidFill>
                          <a:effectLst/>
                          <a:latin typeface="+mn-lt"/>
                          <a:ea typeface="+mn-ea"/>
                          <a:cs typeface="+mn-cs"/>
                        </a:rPr>
                        <a:t>8730.000007</a:t>
                      </a:r>
                    </a:p>
                  </a:txBody>
                  <a:tcPr marL="68551" marR="48531" marT="34578" marB="41252" anchor="ctr">
                    <a:solidFill>
                      <a:schemeClr val="accent1"/>
                    </a:solidFill>
                  </a:tcPr>
                </a:tc>
                <a:tc>
                  <a:txBody>
                    <a:bodyPr/>
                    <a:lstStyle/>
                    <a:p>
                      <a:pPr algn="l" fontAlgn="ctr">
                        <a:lnSpc>
                          <a:spcPts val="1100"/>
                        </a:lnSpc>
                        <a:spcBef>
                          <a:spcPts val="0"/>
                        </a:spcBef>
                        <a:spcAft>
                          <a:spcPts val="800"/>
                        </a:spcAft>
                      </a:pPr>
                      <a:r>
                        <a:rPr lang="de-DE" sz="2000" b="0" u="none" strike="noStrike" dirty="0">
                          <a:solidFill>
                            <a:schemeClr val="bg1">
                              <a:lumMod val="95000"/>
                            </a:schemeClr>
                          </a:solidFill>
                          <a:effectLst/>
                        </a:rPr>
                        <a:t>Teil 2: Ich verstehe das nicht. - Leseverständnis in jedem Fach fördern (ONLINE)</a:t>
                      </a:r>
                      <a:endParaRPr lang="de-DE" sz="1400" b="0" i="0" u="none" strike="noStrike" dirty="0">
                        <a:solidFill>
                          <a:schemeClr val="bg1">
                            <a:lumMod val="95000"/>
                          </a:schemeClr>
                        </a:solidFill>
                        <a:effectLst/>
                        <a:latin typeface="Arial" panose="020B0604020202020204" pitchFamily="34" charset="0"/>
                      </a:endParaRPr>
                    </a:p>
                  </a:txBody>
                  <a:tcPr marL="68551" marR="9100" marT="0" marB="41252" anchor="ctr">
                    <a:solidFill>
                      <a:schemeClr val="accent1"/>
                    </a:solidFill>
                  </a:tcPr>
                </a:tc>
                <a:extLst>
                  <a:ext uri="{0D108BD9-81ED-4DB2-BD59-A6C34878D82A}">
                    <a16:rowId xmlns:a16="http://schemas.microsoft.com/office/drawing/2014/main" val="1528025625"/>
                  </a:ext>
                </a:extLst>
              </a:tr>
              <a:tr h="360040">
                <a:tc>
                  <a:txBody>
                    <a:bodyPr/>
                    <a:lstStyle/>
                    <a:p>
                      <a:pPr algn="l" fontAlgn="t">
                        <a:lnSpc>
                          <a:spcPts val="1100"/>
                        </a:lnSpc>
                        <a:spcBef>
                          <a:spcPts val="0"/>
                        </a:spcBef>
                        <a:spcAft>
                          <a:spcPts val="800"/>
                        </a:spcAft>
                      </a:pPr>
                      <a:r>
                        <a:rPr lang="de-DE" sz="1600" b="0" u="none" strike="noStrike">
                          <a:solidFill>
                            <a:srgbClr val="000000"/>
                          </a:solidFill>
                          <a:effectLst/>
                        </a:rPr>
                        <a:t>Termin/e</a:t>
                      </a:r>
                      <a:endParaRPr lang="de-DE" sz="1600" b="0" i="0" u="none" strike="noStrike">
                        <a:effectLst/>
                        <a:latin typeface="Arial" panose="020B0604020202020204" pitchFamily="34" charset="0"/>
                      </a:endParaRPr>
                    </a:p>
                  </a:txBody>
                  <a:tcPr marL="68551" marR="48531" marT="51564" marB="51564" anchor="ctr"/>
                </a:tc>
                <a:tc>
                  <a:txBody>
                    <a:bodyPr/>
                    <a:lstStyle/>
                    <a:p>
                      <a:pPr marL="0" algn="l" defTabSz="914400" rtl="0" eaLnBrk="1" fontAlgn="ctr" latinLnBrk="0" hangingPunct="1">
                        <a:lnSpc>
                          <a:spcPts val="1100"/>
                        </a:lnSpc>
                        <a:spcBef>
                          <a:spcPts val="0"/>
                        </a:spcBef>
                        <a:spcAft>
                          <a:spcPts val="800"/>
                        </a:spcAft>
                      </a:pPr>
                      <a:r>
                        <a:rPr lang="de-DE" sz="1600" b="0" u="none" strike="noStrike" kern="1200" dirty="0">
                          <a:solidFill>
                            <a:srgbClr val="000000"/>
                          </a:solidFill>
                          <a:effectLst/>
                        </a:rPr>
                        <a:t>Mi., 22.11.2023, 15:00 Uhr bis 19.00 Uhr – Anmeldung unter  </a:t>
                      </a:r>
                      <a:r>
                        <a:rPr lang="de-AT" sz="1600" dirty="0">
                          <a:hlinkClick r:id="rId2"/>
                        </a:rPr>
                        <a:t>Nachmeldung| KPH (kphvie.ac.at)</a:t>
                      </a:r>
                      <a:r>
                        <a:rPr lang="de-DE" sz="1600" b="0" u="none" strike="noStrike" kern="1200" dirty="0">
                          <a:solidFill>
                            <a:srgbClr val="000000"/>
                          </a:solidFill>
                          <a:effectLst/>
                        </a:rPr>
                        <a:t> </a:t>
                      </a:r>
                      <a:endParaRPr lang="de-DE" sz="1600" b="0" i="0" u="none" strike="noStrike" kern="1200" dirty="0">
                        <a:solidFill>
                          <a:srgbClr val="000000"/>
                        </a:solidFill>
                        <a:effectLst/>
                        <a:latin typeface="Calibri" panose="020F0502020204030204" pitchFamily="34" charset="0"/>
                      </a:endParaRPr>
                    </a:p>
                  </a:txBody>
                  <a:tcPr marL="68551" marR="9100" marT="51564" marB="51564" anchor="ctr"/>
                </a:tc>
                <a:extLst>
                  <a:ext uri="{0D108BD9-81ED-4DB2-BD59-A6C34878D82A}">
                    <a16:rowId xmlns:a16="http://schemas.microsoft.com/office/drawing/2014/main" val="2230998377"/>
                  </a:ext>
                </a:extLst>
              </a:tr>
              <a:tr h="282900">
                <a:tc>
                  <a:txBody>
                    <a:bodyPr/>
                    <a:lstStyle/>
                    <a:p>
                      <a:pPr algn="l" fontAlgn="t">
                        <a:lnSpc>
                          <a:spcPts val="1100"/>
                        </a:lnSpc>
                        <a:spcBef>
                          <a:spcPts val="0"/>
                        </a:spcBef>
                        <a:spcAft>
                          <a:spcPts val="800"/>
                        </a:spcAft>
                      </a:pPr>
                      <a:r>
                        <a:rPr lang="de-DE" sz="1600" b="0" u="none" strike="noStrike" dirty="0">
                          <a:solidFill>
                            <a:srgbClr val="000000"/>
                          </a:solidFill>
                          <a:effectLst/>
                        </a:rPr>
                        <a:t>Referenten/innen</a:t>
                      </a:r>
                      <a:endParaRPr lang="de-DE" sz="1600" b="0" i="0" u="none" strike="noStrike" dirty="0">
                        <a:effectLst/>
                        <a:latin typeface="Arial" panose="020B0604020202020204" pitchFamily="34" charset="0"/>
                      </a:endParaRPr>
                    </a:p>
                  </a:txBody>
                  <a:tcPr marL="68551" marR="48531" marT="51564" marB="51564"/>
                </a:tc>
                <a:tc>
                  <a:txBody>
                    <a:bodyPr/>
                    <a:lstStyle/>
                    <a:p>
                      <a:pPr marL="0" algn="l" defTabSz="914400" rtl="0" eaLnBrk="1" fontAlgn="ctr" latinLnBrk="0" hangingPunct="1">
                        <a:lnSpc>
                          <a:spcPts val="1100"/>
                        </a:lnSpc>
                        <a:spcBef>
                          <a:spcPts val="0"/>
                        </a:spcBef>
                        <a:spcAft>
                          <a:spcPts val="0"/>
                        </a:spcAft>
                      </a:pPr>
                      <a:r>
                        <a:rPr lang="de-DE" sz="1600" b="0" u="none" strike="noStrike" kern="1200" dirty="0">
                          <a:solidFill>
                            <a:srgbClr val="000000"/>
                          </a:solidFill>
                          <a:effectLst/>
                        </a:rPr>
                        <a:t>Stefan Lamprechter, Robert Riegler</a:t>
                      </a:r>
                      <a:endParaRPr lang="de-DE" sz="1600" b="0" i="0" u="none" strike="noStrike" kern="1200" dirty="0">
                        <a:solidFill>
                          <a:srgbClr val="000000"/>
                        </a:solidFill>
                        <a:effectLst/>
                        <a:latin typeface="Calibri" panose="020F0502020204030204" pitchFamily="34" charset="0"/>
                      </a:endParaRPr>
                    </a:p>
                  </a:txBody>
                  <a:tcPr marL="68551" marR="9100" marT="51564" marB="51564" anchor="ctr"/>
                </a:tc>
                <a:extLst>
                  <a:ext uri="{0D108BD9-81ED-4DB2-BD59-A6C34878D82A}">
                    <a16:rowId xmlns:a16="http://schemas.microsoft.com/office/drawing/2014/main" val="1353881585"/>
                  </a:ext>
                </a:extLst>
              </a:tr>
              <a:tr h="2943176">
                <a:tc>
                  <a:txBody>
                    <a:bodyPr/>
                    <a:lstStyle/>
                    <a:p>
                      <a:pPr algn="l" fontAlgn="t">
                        <a:lnSpc>
                          <a:spcPts val="1100"/>
                        </a:lnSpc>
                        <a:spcBef>
                          <a:spcPts val="0"/>
                        </a:spcBef>
                        <a:spcAft>
                          <a:spcPts val="800"/>
                        </a:spcAft>
                      </a:pPr>
                      <a:r>
                        <a:rPr lang="de-DE" sz="1600" b="0" u="none" strike="noStrike" dirty="0">
                          <a:solidFill>
                            <a:srgbClr val="000000"/>
                          </a:solidFill>
                          <a:effectLst/>
                        </a:rPr>
                        <a:t>Inhalt</a:t>
                      </a:r>
                      <a:endParaRPr lang="de-DE" sz="1600" b="0" i="0" u="none" strike="noStrike" dirty="0">
                        <a:effectLst/>
                        <a:latin typeface="Arial" panose="020B0604020202020204" pitchFamily="34" charset="0"/>
                      </a:endParaRPr>
                    </a:p>
                  </a:txBody>
                  <a:tcPr marL="68551" marR="48531" marT="144000" marB="51564"/>
                </a:tc>
                <a:tc>
                  <a:txBody>
                    <a:bodyPr/>
                    <a:lstStyle/>
                    <a:p>
                      <a:pPr algn="l" fontAlgn="ctr">
                        <a:lnSpc>
                          <a:spcPct val="140000"/>
                        </a:lnSpc>
                        <a:spcBef>
                          <a:spcPts val="0"/>
                        </a:spcBef>
                        <a:spcAft>
                          <a:spcPts val="800"/>
                        </a:spcAft>
                      </a:pPr>
                      <a:r>
                        <a:rPr lang="de-DE" sz="1600" b="0" i="1" u="none" strike="noStrike" dirty="0">
                          <a:solidFill>
                            <a:srgbClr val="000000"/>
                          </a:solidFill>
                          <a:effectLst/>
                        </a:rPr>
                        <a:t>„Ich verstehe das nicht.“ </a:t>
                      </a:r>
                      <a:r>
                        <a:rPr lang="de-DE" sz="1600" b="0" u="none" strike="noStrike" dirty="0">
                          <a:solidFill>
                            <a:srgbClr val="000000"/>
                          </a:solidFill>
                          <a:effectLst/>
                        </a:rPr>
                        <a:t>- Auch das haben alle Lehrerinnen und Lehrer schon einmal gehört. Gerade Lesetexte in der Fachsprache aus Lehrbüchern oder anderen Unterrichtsmaterialien stellen für viele Schüler*innen eine immer größere Herausforderung dar. Lernen Sie vielfältige Methoden kennen, die Sie leicht in Ihren Fachunterricht einbauen können, um Lernende hierbei zu unterstützen.</a:t>
                      </a:r>
                      <a:endParaRPr lang="de-DE" sz="1600" b="0" i="0" u="none" strike="noStrike" dirty="0">
                        <a:effectLst/>
                        <a:latin typeface="Arial" panose="020B0604020202020204" pitchFamily="34" charset="0"/>
                      </a:endParaRPr>
                    </a:p>
                  </a:txBody>
                  <a:tcPr marL="68551" marR="9100" marT="0" marB="51564"/>
                </a:tc>
                <a:extLst>
                  <a:ext uri="{0D108BD9-81ED-4DB2-BD59-A6C34878D82A}">
                    <a16:rowId xmlns:a16="http://schemas.microsoft.com/office/drawing/2014/main" val="1737969528"/>
                  </a:ext>
                </a:extLst>
              </a:tr>
              <a:tr h="282900">
                <a:tc>
                  <a:txBody>
                    <a:bodyPr/>
                    <a:lstStyle/>
                    <a:p>
                      <a:pPr algn="l" fontAlgn="ctr">
                        <a:lnSpc>
                          <a:spcPts val="1100"/>
                        </a:lnSpc>
                        <a:spcBef>
                          <a:spcPts val="0"/>
                        </a:spcBef>
                        <a:spcAft>
                          <a:spcPts val="800"/>
                        </a:spcAft>
                      </a:pPr>
                      <a:r>
                        <a:rPr lang="de-DE" sz="1600" b="0" u="none" strike="noStrike">
                          <a:solidFill>
                            <a:srgbClr val="000000"/>
                          </a:solidFill>
                          <a:effectLst/>
                        </a:rPr>
                        <a:t>Zielgruppe/n</a:t>
                      </a:r>
                      <a:endParaRPr lang="de-DE" sz="1600" b="0" i="0" u="none" strike="noStrike">
                        <a:effectLst/>
                        <a:latin typeface="Arial" panose="020B0604020202020204" pitchFamily="34" charset="0"/>
                      </a:endParaRPr>
                    </a:p>
                  </a:txBody>
                  <a:tcPr marL="68551" marR="48531" marT="51564" marB="51564" anchor="ctr"/>
                </a:tc>
                <a:tc>
                  <a:txBody>
                    <a:bodyPr/>
                    <a:lstStyle/>
                    <a:p>
                      <a:pPr algn="l" fontAlgn="ctr">
                        <a:lnSpc>
                          <a:spcPts val="1100"/>
                        </a:lnSpc>
                        <a:spcBef>
                          <a:spcPts val="0"/>
                        </a:spcBef>
                        <a:spcAft>
                          <a:spcPts val="800"/>
                        </a:spcAft>
                      </a:pPr>
                      <a:r>
                        <a:rPr lang="de-DE" sz="1600" b="0" u="none" strike="noStrike" kern="1200" dirty="0">
                          <a:solidFill>
                            <a:srgbClr val="000000"/>
                          </a:solidFill>
                          <a:effectLst/>
                        </a:rPr>
                        <a:t>Interessierte Lehrer*innen alle Fächer</a:t>
                      </a:r>
                      <a:endParaRPr lang="de-DE" sz="1600" b="0" i="0" u="none" strike="noStrike" kern="1200" dirty="0">
                        <a:solidFill>
                          <a:srgbClr val="000000"/>
                        </a:solidFill>
                        <a:effectLst/>
                        <a:latin typeface="Calibri" panose="020F0502020204030204" pitchFamily="34" charset="0"/>
                      </a:endParaRPr>
                    </a:p>
                  </a:txBody>
                  <a:tcPr marL="68551" marR="9100" marT="51564" marB="51564" anchor="ctr"/>
                </a:tc>
                <a:extLst>
                  <a:ext uri="{0D108BD9-81ED-4DB2-BD59-A6C34878D82A}">
                    <a16:rowId xmlns:a16="http://schemas.microsoft.com/office/drawing/2014/main" val="1534403280"/>
                  </a:ext>
                </a:extLst>
              </a:tr>
            </a:tbl>
          </a:graphicData>
        </a:graphic>
      </p:graphicFrame>
      <p:pic>
        <p:nvPicPr>
          <p:cNvPr id="3" name="Grafik 2" descr="KPH Wien/Krems - YouTube">
            <a:extLst>
              <a:ext uri="{FF2B5EF4-FFF2-40B4-BE49-F238E27FC236}">
                <a16:creationId xmlns:a16="http://schemas.microsoft.com/office/drawing/2014/main" id="{C061BE67-BF8E-5A21-8FFE-1CD07E4F4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42780" y="531229"/>
            <a:ext cx="1390842" cy="1390842"/>
          </a:xfrm>
          <a:prstGeom prst="rect">
            <a:avLst/>
          </a:prstGeom>
          <a:noFill/>
        </p:spPr>
      </p:pic>
    </p:spTree>
    <p:extLst>
      <p:ext uri="{BB962C8B-B14F-4D97-AF65-F5344CB8AC3E}">
        <p14:creationId xmlns:p14="http://schemas.microsoft.com/office/powerpoint/2010/main" val="88858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FB308C1-B77D-EF78-615B-8D489A4DB483}"/>
              </a:ext>
            </a:extLst>
          </p:cNvPr>
          <p:cNvSpPr>
            <a:spLocks noGrp="1"/>
          </p:cNvSpPr>
          <p:nvPr>
            <p:ph type="title"/>
          </p:nvPr>
        </p:nvSpPr>
        <p:spPr>
          <a:xfrm>
            <a:off x="1463039" y="625904"/>
            <a:ext cx="6666832" cy="1618169"/>
          </a:xfrm>
        </p:spPr>
        <p:txBody>
          <a:bodyPr anchor="ctr">
            <a:normAutofit/>
          </a:bodyPr>
          <a:lstStyle/>
          <a:p>
            <a:pPr algn="r"/>
            <a:r>
              <a:rPr lang="de-AT" sz="5100">
                <a:solidFill>
                  <a:schemeClr val="tx1">
                    <a:lumMod val="85000"/>
                    <a:lumOff val="15000"/>
                  </a:schemeClr>
                </a:solidFill>
              </a:rPr>
              <a:t>Unsere Veranstaltungen</a:t>
            </a:r>
          </a:p>
        </p:txBody>
      </p:sp>
      <p:sp>
        <p:nvSpPr>
          <p:cNvPr id="58" name="Oval 57">
            <a:extLst>
              <a:ext uri="{FF2B5EF4-FFF2-40B4-BE49-F238E27FC236}">
                <a16:creationId xmlns:a16="http://schemas.microsoft.com/office/drawing/2014/main" id="{B87BF251-0F3D-4FED-A71D-D1564D1D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48085" y="1226650"/>
            <a:ext cx="548640" cy="548640"/>
          </a:xfrm>
          <a:prstGeom prst="ellipse">
            <a:avLst/>
          </a:pr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C0F80DFC-077A-4A53-AF1A-600D9F1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119076" y="0"/>
            <a:ext cx="2234723" cy="1723952"/>
          </a:xfrm>
          <a:custGeom>
            <a:avLst/>
            <a:gdLst>
              <a:gd name="connsiteX0" fmla="*/ 1735930 w 2234723"/>
              <a:gd name="connsiteY0" fmla="*/ 1723952 h 1723952"/>
              <a:gd name="connsiteX1" fmla="*/ 2234723 w 2234723"/>
              <a:gd name="connsiteY1" fmla="*/ 1723952 h 1723952"/>
              <a:gd name="connsiteX2" fmla="*/ 2220570 w 2234723"/>
              <a:gd name="connsiteY2" fmla="*/ 1665525 h 1723952"/>
              <a:gd name="connsiteX3" fmla="*/ 118986 w 2234723"/>
              <a:gd name="connsiteY3" fmla="*/ 3008 h 1723952"/>
              <a:gd name="connsiteX4" fmla="*/ 0 w 2234723"/>
              <a:gd name="connsiteY4" fmla="*/ 0 h 1723952"/>
              <a:gd name="connsiteX5" fmla="*/ 0 w 2234723"/>
              <a:gd name="connsiteY5" fmla="*/ 474250 h 1723952"/>
              <a:gd name="connsiteX6" fmla="*/ 187921 w 2234723"/>
              <a:gd name="connsiteY6" fmla="*/ 483739 h 1723952"/>
              <a:gd name="connsiteX7" fmla="*/ 1656728 w 2234723"/>
              <a:gd name="connsiteY7" fmla="*/ 1515386 h 172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4723" h="1723952">
                <a:moveTo>
                  <a:pt x="1735930" y="1723952"/>
                </a:moveTo>
                <a:lnTo>
                  <a:pt x="2234723" y="1723952"/>
                </a:lnTo>
                <a:lnTo>
                  <a:pt x="2220570" y="1665525"/>
                </a:lnTo>
                <a:cubicBezTo>
                  <a:pt x="1951414" y="739745"/>
                  <a:pt x="1119014" y="53700"/>
                  <a:pt x="118986" y="3008"/>
                </a:cubicBezTo>
                <a:lnTo>
                  <a:pt x="0" y="0"/>
                </a:lnTo>
                <a:lnTo>
                  <a:pt x="0" y="474250"/>
                </a:lnTo>
                <a:lnTo>
                  <a:pt x="187921" y="483739"/>
                </a:lnTo>
                <a:cubicBezTo>
                  <a:pt x="836688" y="549625"/>
                  <a:pt x="1385706" y="952924"/>
                  <a:pt x="1656728" y="1515386"/>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Inhaltsplatzhalter 3">
            <a:extLst>
              <a:ext uri="{FF2B5EF4-FFF2-40B4-BE49-F238E27FC236}">
                <a16:creationId xmlns:a16="http://schemas.microsoft.com/office/drawing/2014/main" id="{B5F860D5-508B-6AD2-62C0-2457D23C7421}"/>
              </a:ext>
            </a:extLst>
          </p:cNvPr>
          <p:cNvGraphicFramePr>
            <a:graphicFrameLocks noGrp="1"/>
          </p:cNvGraphicFramePr>
          <p:nvPr>
            <p:ph idx="1"/>
            <p:extLst>
              <p:ext uri="{D42A27DB-BD31-4B8C-83A1-F6EECF244321}">
                <p14:modId xmlns:p14="http://schemas.microsoft.com/office/powerpoint/2010/main" val="1993681800"/>
              </p:ext>
            </p:extLst>
          </p:nvPr>
        </p:nvGraphicFramePr>
        <p:xfrm>
          <a:off x="0" y="2276418"/>
          <a:ext cx="12192000" cy="4589550"/>
        </p:xfrm>
        <a:graphic>
          <a:graphicData uri="http://schemas.openxmlformats.org/drawingml/2006/table">
            <a:tbl>
              <a:tblPr firstRow="1" firstCol="1" bandRow="1">
                <a:tableStyleId>{5202B0CA-FC54-4496-8BCA-5EF66A818D29}</a:tableStyleId>
              </a:tblPr>
              <a:tblGrid>
                <a:gridCol w="1976076">
                  <a:extLst>
                    <a:ext uri="{9D8B030D-6E8A-4147-A177-3AD203B41FA5}">
                      <a16:colId xmlns:a16="http://schemas.microsoft.com/office/drawing/2014/main" val="1250360580"/>
                    </a:ext>
                  </a:extLst>
                </a:gridCol>
                <a:gridCol w="10215924">
                  <a:extLst>
                    <a:ext uri="{9D8B030D-6E8A-4147-A177-3AD203B41FA5}">
                      <a16:colId xmlns:a16="http://schemas.microsoft.com/office/drawing/2014/main" val="954920046"/>
                    </a:ext>
                  </a:extLst>
                </a:gridCol>
              </a:tblGrid>
              <a:tr h="720534">
                <a:tc>
                  <a:txBody>
                    <a:bodyPr/>
                    <a:lstStyle/>
                    <a:p>
                      <a:pPr algn="l" fontAlgn="ctr">
                        <a:lnSpc>
                          <a:spcPts val="1100"/>
                        </a:lnSpc>
                        <a:spcBef>
                          <a:spcPts val="0"/>
                        </a:spcBef>
                        <a:spcAft>
                          <a:spcPts val="400"/>
                        </a:spcAft>
                        <a:tabLst>
                          <a:tab pos="709295" algn="r"/>
                          <a:tab pos="828040" algn="l"/>
                          <a:tab pos="1097915" algn="l"/>
                          <a:tab pos="1727835" algn="l"/>
                        </a:tabLst>
                      </a:pPr>
                      <a:r>
                        <a:rPr lang="de-DE" sz="2000" b="0" u="none" strike="noStrike" kern="1200" dirty="0">
                          <a:solidFill>
                            <a:schemeClr val="bg1">
                              <a:lumMod val="95000"/>
                            </a:schemeClr>
                          </a:solidFill>
                          <a:effectLst/>
                          <a:latin typeface="+mn-lt"/>
                          <a:ea typeface="+mn-ea"/>
                          <a:cs typeface="+mn-cs"/>
                        </a:rPr>
                        <a:t>8730.000008</a:t>
                      </a:r>
                    </a:p>
                  </a:txBody>
                  <a:tcPr marL="68551" marR="48531" marT="34578" marB="41252" anchor="ctr">
                    <a:solidFill>
                      <a:schemeClr val="accent1"/>
                    </a:solidFill>
                  </a:tcPr>
                </a:tc>
                <a:tc>
                  <a:txBody>
                    <a:bodyPr/>
                    <a:lstStyle/>
                    <a:p>
                      <a:pPr algn="l" fontAlgn="ctr">
                        <a:lnSpc>
                          <a:spcPts val="1100"/>
                        </a:lnSpc>
                        <a:spcBef>
                          <a:spcPts val="0"/>
                        </a:spcBef>
                        <a:spcAft>
                          <a:spcPts val="800"/>
                        </a:spcAft>
                      </a:pPr>
                      <a:r>
                        <a:rPr lang="de-DE" sz="2000" b="0" u="none" strike="noStrike" dirty="0">
                          <a:solidFill>
                            <a:schemeClr val="bg1">
                              <a:lumMod val="95000"/>
                            </a:schemeClr>
                          </a:solidFill>
                          <a:effectLst/>
                        </a:rPr>
                        <a:t>Teil 3: Ich weiß nicht, wie ich das erklären kann. - Sprechen und Schreiben in jedem Fach fördern </a:t>
                      </a:r>
                      <a:endParaRPr lang="de-DE" sz="1400" b="0" i="0" u="none" strike="noStrike" dirty="0">
                        <a:solidFill>
                          <a:schemeClr val="bg1">
                            <a:lumMod val="95000"/>
                          </a:schemeClr>
                        </a:solidFill>
                        <a:effectLst/>
                        <a:latin typeface="Arial" panose="020B0604020202020204" pitchFamily="34" charset="0"/>
                      </a:endParaRPr>
                    </a:p>
                  </a:txBody>
                  <a:tcPr marL="68551" marR="9100" marT="0" marB="41252" anchor="ctr">
                    <a:solidFill>
                      <a:schemeClr val="accent1"/>
                    </a:solidFill>
                  </a:tcPr>
                </a:tc>
                <a:extLst>
                  <a:ext uri="{0D108BD9-81ED-4DB2-BD59-A6C34878D82A}">
                    <a16:rowId xmlns:a16="http://schemas.microsoft.com/office/drawing/2014/main" val="1528025625"/>
                  </a:ext>
                </a:extLst>
              </a:tr>
              <a:tr h="360040">
                <a:tc>
                  <a:txBody>
                    <a:bodyPr/>
                    <a:lstStyle/>
                    <a:p>
                      <a:pPr algn="l" fontAlgn="t">
                        <a:lnSpc>
                          <a:spcPts val="1100"/>
                        </a:lnSpc>
                        <a:spcBef>
                          <a:spcPts val="0"/>
                        </a:spcBef>
                        <a:spcAft>
                          <a:spcPts val="800"/>
                        </a:spcAft>
                      </a:pPr>
                      <a:r>
                        <a:rPr lang="de-DE" sz="1600" b="0" u="none" strike="noStrike">
                          <a:solidFill>
                            <a:srgbClr val="000000"/>
                          </a:solidFill>
                          <a:effectLst/>
                        </a:rPr>
                        <a:t>Termin/e</a:t>
                      </a:r>
                      <a:endParaRPr lang="de-DE" sz="1600" b="0" i="0" u="none" strike="noStrike">
                        <a:effectLst/>
                        <a:latin typeface="Arial" panose="020B0604020202020204" pitchFamily="34" charset="0"/>
                      </a:endParaRPr>
                    </a:p>
                  </a:txBody>
                  <a:tcPr marL="68551" marR="48531" marT="51564" marB="51564" anchor="ctr"/>
                </a:tc>
                <a:tc>
                  <a:txBody>
                    <a:bodyPr/>
                    <a:lstStyle/>
                    <a:p>
                      <a:pPr marL="0" algn="l" defTabSz="914400" rtl="0" eaLnBrk="1" fontAlgn="ctr" latinLnBrk="0" hangingPunct="1">
                        <a:lnSpc>
                          <a:spcPts val="1100"/>
                        </a:lnSpc>
                        <a:spcBef>
                          <a:spcPts val="0"/>
                        </a:spcBef>
                        <a:spcAft>
                          <a:spcPts val="800"/>
                        </a:spcAft>
                      </a:pPr>
                      <a:r>
                        <a:rPr lang="de-DE" sz="1600" b="0" u="none" strike="noStrike" kern="1200" dirty="0">
                          <a:solidFill>
                            <a:srgbClr val="000000"/>
                          </a:solidFill>
                          <a:effectLst/>
                        </a:rPr>
                        <a:t>Mi., 21.2.2024, 15:00 Uhr bis 19.00 Uhr – Anmeldung unter  </a:t>
                      </a:r>
                      <a:r>
                        <a:rPr lang="de-AT" sz="1600" dirty="0">
                          <a:hlinkClick r:id="rId2"/>
                        </a:rPr>
                        <a:t>Nachmeldung| KPH (kphvie.ac.at)</a:t>
                      </a:r>
                      <a:r>
                        <a:rPr lang="de-DE" sz="1600" b="0" u="none" strike="noStrike" kern="1200" dirty="0">
                          <a:solidFill>
                            <a:srgbClr val="000000"/>
                          </a:solidFill>
                          <a:effectLst/>
                        </a:rPr>
                        <a:t> </a:t>
                      </a:r>
                      <a:endParaRPr lang="de-DE" sz="1600" b="0" i="0" u="none" strike="noStrike" kern="1200" dirty="0">
                        <a:solidFill>
                          <a:srgbClr val="000000"/>
                        </a:solidFill>
                        <a:effectLst/>
                        <a:latin typeface="Calibri" panose="020F0502020204030204" pitchFamily="34" charset="0"/>
                      </a:endParaRPr>
                    </a:p>
                  </a:txBody>
                  <a:tcPr marL="68551" marR="9100" marT="51564" marB="51564" anchor="ctr"/>
                </a:tc>
                <a:extLst>
                  <a:ext uri="{0D108BD9-81ED-4DB2-BD59-A6C34878D82A}">
                    <a16:rowId xmlns:a16="http://schemas.microsoft.com/office/drawing/2014/main" val="2230998377"/>
                  </a:ext>
                </a:extLst>
              </a:tr>
              <a:tr h="282900">
                <a:tc>
                  <a:txBody>
                    <a:bodyPr/>
                    <a:lstStyle/>
                    <a:p>
                      <a:pPr algn="l" fontAlgn="t">
                        <a:lnSpc>
                          <a:spcPts val="1100"/>
                        </a:lnSpc>
                        <a:spcBef>
                          <a:spcPts val="0"/>
                        </a:spcBef>
                        <a:spcAft>
                          <a:spcPts val="800"/>
                        </a:spcAft>
                      </a:pPr>
                      <a:r>
                        <a:rPr lang="de-DE" sz="1600" b="0" u="none" strike="noStrike" dirty="0">
                          <a:solidFill>
                            <a:srgbClr val="000000"/>
                          </a:solidFill>
                          <a:effectLst/>
                        </a:rPr>
                        <a:t>Referenten/innen</a:t>
                      </a:r>
                      <a:endParaRPr lang="de-DE" sz="1600" b="0" i="0" u="none" strike="noStrike" dirty="0">
                        <a:effectLst/>
                        <a:latin typeface="Arial" panose="020B0604020202020204" pitchFamily="34" charset="0"/>
                      </a:endParaRPr>
                    </a:p>
                  </a:txBody>
                  <a:tcPr marL="68551" marR="48531" marT="51564" marB="51564"/>
                </a:tc>
                <a:tc>
                  <a:txBody>
                    <a:bodyPr/>
                    <a:lstStyle/>
                    <a:p>
                      <a:pPr marL="0" algn="l" defTabSz="914400" rtl="0" eaLnBrk="1" fontAlgn="ctr" latinLnBrk="0" hangingPunct="1">
                        <a:lnSpc>
                          <a:spcPts val="1100"/>
                        </a:lnSpc>
                        <a:spcBef>
                          <a:spcPts val="0"/>
                        </a:spcBef>
                        <a:spcAft>
                          <a:spcPts val="0"/>
                        </a:spcAft>
                      </a:pPr>
                      <a:r>
                        <a:rPr lang="de-DE" sz="1600" b="0" u="none" strike="noStrike" kern="1200" dirty="0">
                          <a:solidFill>
                            <a:srgbClr val="000000"/>
                          </a:solidFill>
                          <a:effectLst/>
                        </a:rPr>
                        <a:t>Stefan Lamprechter, Robert Riegler</a:t>
                      </a:r>
                      <a:endParaRPr lang="de-DE" sz="1600" b="0" i="0" u="none" strike="noStrike" kern="1200" dirty="0">
                        <a:solidFill>
                          <a:srgbClr val="000000"/>
                        </a:solidFill>
                        <a:effectLst/>
                        <a:latin typeface="Calibri" panose="020F0502020204030204" pitchFamily="34" charset="0"/>
                      </a:endParaRPr>
                    </a:p>
                  </a:txBody>
                  <a:tcPr marL="68551" marR="9100" marT="51564" marB="51564" anchor="ctr"/>
                </a:tc>
                <a:extLst>
                  <a:ext uri="{0D108BD9-81ED-4DB2-BD59-A6C34878D82A}">
                    <a16:rowId xmlns:a16="http://schemas.microsoft.com/office/drawing/2014/main" val="1353881585"/>
                  </a:ext>
                </a:extLst>
              </a:tr>
              <a:tr h="2943176">
                <a:tc>
                  <a:txBody>
                    <a:bodyPr/>
                    <a:lstStyle/>
                    <a:p>
                      <a:pPr algn="l" fontAlgn="t">
                        <a:lnSpc>
                          <a:spcPts val="1100"/>
                        </a:lnSpc>
                        <a:spcBef>
                          <a:spcPts val="0"/>
                        </a:spcBef>
                        <a:spcAft>
                          <a:spcPts val="800"/>
                        </a:spcAft>
                      </a:pPr>
                      <a:r>
                        <a:rPr lang="de-DE" sz="1600" b="0" u="none" strike="noStrike" dirty="0">
                          <a:solidFill>
                            <a:srgbClr val="000000"/>
                          </a:solidFill>
                          <a:effectLst/>
                        </a:rPr>
                        <a:t>Inhalt</a:t>
                      </a:r>
                      <a:endParaRPr lang="de-DE" sz="1600" b="0" i="0" u="none" strike="noStrike" dirty="0">
                        <a:effectLst/>
                        <a:latin typeface="Arial" panose="020B0604020202020204" pitchFamily="34" charset="0"/>
                      </a:endParaRPr>
                    </a:p>
                  </a:txBody>
                  <a:tcPr marL="68551" marR="48531" marT="144000" marB="51564"/>
                </a:tc>
                <a:tc>
                  <a:txBody>
                    <a:bodyPr/>
                    <a:lstStyle/>
                    <a:p>
                      <a:pPr algn="l" fontAlgn="ctr">
                        <a:lnSpc>
                          <a:spcPct val="140000"/>
                        </a:lnSpc>
                        <a:spcBef>
                          <a:spcPts val="0"/>
                        </a:spcBef>
                        <a:spcAft>
                          <a:spcPts val="800"/>
                        </a:spcAft>
                      </a:pPr>
                      <a:r>
                        <a:rPr lang="de-DE" sz="1600" b="0" i="1" u="none" strike="noStrike" dirty="0">
                          <a:solidFill>
                            <a:srgbClr val="000000"/>
                          </a:solidFill>
                          <a:effectLst/>
                        </a:rPr>
                        <a:t>„Ich weiß nicht, wie ich das erklären kann.“</a:t>
                      </a:r>
                      <a:r>
                        <a:rPr lang="de-DE" sz="1600" b="0" u="none" strike="noStrike" dirty="0">
                          <a:solidFill>
                            <a:srgbClr val="000000"/>
                          </a:solidFill>
                          <a:effectLst/>
                        </a:rPr>
                        <a:t> - Ob in gesprochenen oder geschriebenen Worten, vielen Lernenden bereitet gerade das Sich-in-ganzen-Sätzen-Ausdrücken große Schwierigkeiten. Teil 3 dieser Reihe zeigt Methoden und Beispiele, wie man es den Schüler*innen erleichtern kann, sich in ganzen (und zusammenhängenden) Sätzen mitzuteilen und komplexere Sachverhalte auszudrücken.</a:t>
                      </a:r>
                      <a:endParaRPr lang="de-DE" sz="1600" b="0" i="0" u="none" strike="noStrike" dirty="0">
                        <a:effectLst/>
                        <a:latin typeface="Arial" panose="020B0604020202020204" pitchFamily="34" charset="0"/>
                      </a:endParaRPr>
                    </a:p>
                  </a:txBody>
                  <a:tcPr marL="68551" marR="9100" marT="0" marB="51564"/>
                </a:tc>
                <a:extLst>
                  <a:ext uri="{0D108BD9-81ED-4DB2-BD59-A6C34878D82A}">
                    <a16:rowId xmlns:a16="http://schemas.microsoft.com/office/drawing/2014/main" val="1737969528"/>
                  </a:ext>
                </a:extLst>
              </a:tr>
              <a:tr h="282900">
                <a:tc>
                  <a:txBody>
                    <a:bodyPr/>
                    <a:lstStyle/>
                    <a:p>
                      <a:pPr algn="l" fontAlgn="ctr">
                        <a:lnSpc>
                          <a:spcPts val="1100"/>
                        </a:lnSpc>
                        <a:spcBef>
                          <a:spcPts val="0"/>
                        </a:spcBef>
                        <a:spcAft>
                          <a:spcPts val="800"/>
                        </a:spcAft>
                      </a:pPr>
                      <a:r>
                        <a:rPr lang="de-DE" sz="1600" b="0" u="none" strike="noStrike">
                          <a:solidFill>
                            <a:srgbClr val="000000"/>
                          </a:solidFill>
                          <a:effectLst/>
                        </a:rPr>
                        <a:t>Zielgruppe/n</a:t>
                      </a:r>
                      <a:endParaRPr lang="de-DE" sz="1600" b="0" i="0" u="none" strike="noStrike">
                        <a:effectLst/>
                        <a:latin typeface="Arial" panose="020B0604020202020204" pitchFamily="34" charset="0"/>
                      </a:endParaRPr>
                    </a:p>
                  </a:txBody>
                  <a:tcPr marL="68551" marR="48531" marT="51564" marB="51564" anchor="ctr"/>
                </a:tc>
                <a:tc>
                  <a:txBody>
                    <a:bodyPr/>
                    <a:lstStyle/>
                    <a:p>
                      <a:pPr algn="l" fontAlgn="ctr">
                        <a:lnSpc>
                          <a:spcPts val="1100"/>
                        </a:lnSpc>
                        <a:spcBef>
                          <a:spcPts val="0"/>
                        </a:spcBef>
                        <a:spcAft>
                          <a:spcPts val="800"/>
                        </a:spcAft>
                      </a:pPr>
                      <a:r>
                        <a:rPr lang="de-DE" sz="1600" b="0" u="none" strike="noStrike" kern="1200" dirty="0">
                          <a:solidFill>
                            <a:srgbClr val="000000"/>
                          </a:solidFill>
                          <a:effectLst/>
                        </a:rPr>
                        <a:t>Interessierte Lehrer*innen alle Fächer</a:t>
                      </a:r>
                      <a:endParaRPr lang="de-DE" sz="1600" b="0" i="0" u="none" strike="noStrike" kern="1200" dirty="0">
                        <a:solidFill>
                          <a:srgbClr val="000000"/>
                        </a:solidFill>
                        <a:effectLst/>
                        <a:latin typeface="Calibri" panose="020F0502020204030204" pitchFamily="34" charset="0"/>
                      </a:endParaRPr>
                    </a:p>
                  </a:txBody>
                  <a:tcPr marL="68551" marR="9100" marT="51564" marB="51564" anchor="ctr"/>
                </a:tc>
                <a:extLst>
                  <a:ext uri="{0D108BD9-81ED-4DB2-BD59-A6C34878D82A}">
                    <a16:rowId xmlns:a16="http://schemas.microsoft.com/office/drawing/2014/main" val="1534403280"/>
                  </a:ext>
                </a:extLst>
              </a:tr>
            </a:tbl>
          </a:graphicData>
        </a:graphic>
      </p:graphicFrame>
      <p:pic>
        <p:nvPicPr>
          <p:cNvPr id="3" name="Grafik 2" descr="KPH Wien/Krems - YouTube">
            <a:extLst>
              <a:ext uri="{FF2B5EF4-FFF2-40B4-BE49-F238E27FC236}">
                <a16:creationId xmlns:a16="http://schemas.microsoft.com/office/drawing/2014/main" id="{C061BE67-BF8E-5A21-8FFE-1CD07E4F4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42780" y="531229"/>
            <a:ext cx="1390842" cy="1390842"/>
          </a:xfrm>
          <a:prstGeom prst="rect">
            <a:avLst/>
          </a:prstGeom>
          <a:noFill/>
        </p:spPr>
      </p:pic>
    </p:spTree>
    <p:extLst>
      <p:ext uri="{BB962C8B-B14F-4D97-AF65-F5344CB8AC3E}">
        <p14:creationId xmlns:p14="http://schemas.microsoft.com/office/powerpoint/2010/main" val="1732815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FB308C1-B77D-EF78-615B-8D489A4DB483}"/>
              </a:ext>
            </a:extLst>
          </p:cNvPr>
          <p:cNvSpPr>
            <a:spLocks noGrp="1"/>
          </p:cNvSpPr>
          <p:nvPr>
            <p:ph type="title"/>
          </p:nvPr>
        </p:nvSpPr>
        <p:spPr>
          <a:xfrm>
            <a:off x="1463039" y="625904"/>
            <a:ext cx="6666832" cy="1618169"/>
          </a:xfrm>
        </p:spPr>
        <p:txBody>
          <a:bodyPr anchor="ctr">
            <a:normAutofit/>
          </a:bodyPr>
          <a:lstStyle/>
          <a:p>
            <a:pPr algn="r"/>
            <a:r>
              <a:rPr lang="de-AT" sz="5100">
                <a:solidFill>
                  <a:schemeClr val="tx1">
                    <a:lumMod val="85000"/>
                    <a:lumOff val="15000"/>
                  </a:schemeClr>
                </a:solidFill>
              </a:rPr>
              <a:t>Unsere Veranstaltungen</a:t>
            </a:r>
          </a:p>
        </p:txBody>
      </p:sp>
      <p:sp>
        <p:nvSpPr>
          <p:cNvPr id="58" name="Oval 57">
            <a:extLst>
              <a:ext uri="{FF2B5EF4-FFF2-40B4-BE49-F238E27FC236}">
                <a16:creationId xmlns:a16="http://schemas.microsoft.com/office/drawing/2014/main" id="{B87BF251-0F3D-4FED-A71D-D1564D1D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48085" y="1226650"/>
            <a:ext cx="548640" cy="548640"/>
          </a:xfrm>
          <a:prstGeom prst="ellipse">
            <a:avLst/>
          </a:pr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C0F80DFC-077A-4A53-AF1A-600D9F1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119076" y="0"/>
            <a:ext cx="2234723" cy="1723952"/>
          </a:xfrm>
          <a:custGeom>
            <a:avLst/>
            <a:gdLst>
              <a:gd name="connsiteX0" fmla="*/ 1735930 w 2234723"/>
              <a:gd name="connsiteY0" fmla="*/ 1723952 h 1723952"/>
              <a:gd name="connsiteX1" fmla="*/ 2234723 w 2234723"/>
              <a:gd name="connsiteY1" fmla="*/ 1723952 h 1723952"/>
              <a:gd name="connsiteX2" fmla="*/ 2220570 w 2234723"/>
              <a:gd name="connsiteY2" fmla="*/ 1665525 h 1723952"/>
              <a:gd name="connsiteX3" fmla="*/ 118986 w 2234723"/>
              <a:gd name="connsiteY3" fmla="*/ 3008 h 1723952"/>
              <a:gd name="connsiteX4" fmla="*/ 0 w 2234723"/>
              <a:gd name="connsiteY4" fmla="*/ 0 h 1723952"/>
              <a:gd name="connsiteX5" fmla="*/ 0 w 2234723"/>
              <a:gd name="connsiteY5" fmla="*/ 474250 h 1723952"/>
              <a:gd name="connsiteX6" fmla="*/ 187921 w 2234723"/>
              <a:gd name="connsiteY6" fmla="*/ 483739 h 1723952"/>
              <a:gd name="connsiteX7" fmla="*/ 1656728 w 2234723"/>
              <a:gd name="connsiteY7" fmla="*/ 1515386 h 172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4723" h="1723952">
                <a:moveTo>
                  <a:pt x="1735930" y="1723952"/>
                </a:moveTo>
                <a:lnTo>
                  <a:pt x="2234723" y="1723952"/>
                </a:lnTo>
                <a:lnTo>
                  <a:pt x="2220570" y="1665525"/>
                </a:lnTo>
                <a:cubicBezTo>
                  <a:pt x="1951414" y="739745"/>
                  <a:pt x="1119014" y="53700"/>
                  <a:pt x="118986" y="3008"/>
                </a:cubicBezTo>
                <a:lnTo>
                  <a:pt x="0" y="0"/>
                </a:lnTo>
                <a:lnTo>
                  <a:pt x="0" y="474250"/>
                </a:lnTo>
                <a:lnTo>
                  <a:pt x="187921" y="483739"/>
                </a:lnTo>
                <a:cubicBezTo>
                  <a:pt x="836688" y="549625"/>
                  <a:pt x="1385706" y="952924"/>
                  <a:pt x="1656728" y="1515386"/>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Inhaltsplatzhalter 3">
            <a:extLst>
              <a:ext uri="{FF2B5EF4-FFF2-40B4-BE49-F238E27FC236}">
                <a16:creationId xmlns:a16="http://schemas.microsoft.com/office/drawing/2014/main" id="{B5F860D5-508B-6AD2-62C0-2457D23C7421}"/>
              </a:ext>
            </a:extLst>
          </p:cNvPr>
          <p:cNvGraphicFramePr>
            <a:graphicFrameLocks noGrp="1"/>
          </p:cNvGraphicFramePr>
          <p:nvPr>
            <p:ph idx="1"/>
            <p:extLst>
              <p:ext uri="{D42A27DB-BD31-4B8C-83A1-F6EECF244321}">
                <p14:modId xmlns:p14="http://schemas.microsoft.com/office/powerpoint/2010/main" val="866764831"/>
              </p:ext>
            </p:extLst>
          </p:nvPr>
        </p:nvGraphicFramePr>
        <p:xfrm>
          <a:off x="0" y="2276418"/>
          <a:ext cx="12192000" cy="4589550"/>
        </p:xfrm>
        <a:graphic>
          <a:graphicData uri="http://schemas.openxmlformats.org/drawingml/2006/table">
            <a:tbl>
              <a:tblPr firstRow="1" firstCol="1" bandRow="1">
                <a:tableStyleId>{5202B0CA-FC54-4496-8BCA-5EF66A818D29}</a:tableStyleId>
              </a:tblPr>
              <a:tblGrid>
                <a:gridCol w="1976076">
                  <a:extLst>
                    <a:ext uri="{9D8B030D-6E8A-4147-A177-3AD203B41FA5}">
                      <a16:colId xmlns:a16="http://schemas.microsoft.com/office/drawing/2014/main" val="1250360580"/>
                    </a:ext>
                  </a:extLst>
                </a:gridCol>
                <a:gridCol w="10215924">
                  <a:extLst>
                    <a:ext uri="{9D8B030D-6E8A-4147-A177-3AD203B41FA5}">
                      <a16:colId xmlns:a16="http://schemas.microsoft.com/office/drawing/2014/main" val="954920046"/>
                    </a:ext>
                  </a:extLst>
                </a:gridCol>
              </a:tblGrid>
              <a:tr h="720534">
                <a:tc>
                  <a:txBody>
                    <a:bodyPr/>
                    <a:lstStyle/>
                    <a:p>
                      <a:pPr algn="l" fontAlgn="ctr">
                        <a:lnSpc>
                          <a:spcPts val="1100"/>
                        </a:lnSpc>
                        <a:spcBef>
                          <a:spcPts val="0"/>
                        </a:spcBef>
                        <a:spcAft>
                          <a:spcPts val="400"/>
                        </a:spcAft>
                        <a:tabLst>
                          <a:tab pos="709295" algn="r"/>
                          <a:tab pos="828040" algn="l"/>
                          <a:tab pos="1097915" algn="l"/>
                          <a:tab pos="1727835" algn="l"/>
                        </a:tabLst>
                      </a:pPr>
                      <a:r>
                        <a:rPr lang="de-DE" sz="2000" b="0" u="none" strike="noStrike" kern="1200" dirty="0">
                          <a:solidFill>
                            <a:schemeClr val="bg1">
                              <a:lumMod val="95000"/>
                            </a:schemeClr>
                          </a:solidFill>
                          <a:effectLst/>
                          <a:latin typeface="+mn-lt"/>
                          <a:ea typeface="+mn-ea"/>
                          <a:cs typeface="+mn-cs"/>
                        </a:rPr>
                        <a:t>8730.000009</a:t>
                      </a:r>
                    </a:p>
                  </a:txBody>
                  <a:tcPr marL="68551" marR="48531" marT="34578" marB="41252" anchor="ctr">
                    <a:solidFill>
                      <a:schemeClr val="accent1"/>
                    </a:solidFill>
                  </a:tcPr>
                </a:tc>
                <a:tc>
                  <a:txBody>
                    <a:bodyPr/>
                    <a:lstStyle/>
                    <a:p>
                      <a:pPr algn="l" fontAlgn="ctr">
                        <a:lnSpc>
                          <a:spcPts val="1100"/>
                        </a:lnSpc>
                        <a:spcBef>
                          <a:spcPts val="0"/>
                        </a:spcBef>
                        <a:spcAft>
                          <a:spcPts val="800"/>
                        </a:spcAft>
                      </a:pPr>
                      <a:r>
                        <a:rPr lang="de-DE" sz="2000" b="0" u="none" strike="noStrike" dirty="0">
                          <a:solidFill>
                            <a:schemeClr val="bg1">
                              <a:lumMod val="95000"/>
                            </a:schemeClr>
                          </a:solidFill>
                          <a:effectLst/>
                        </a:rPr>
                        <a:t>Teil 4: Mein Kollegium wird </a:t>
                      </a:r>
                      <a:r>
                        <a:rPr lang="de-DE" sz="2000" b="0" u="none" strike="noStrike" dirty="0" err="1">
                          <a:solidFill>
                            <a:schemeClr val="bg1">
                              <a:lumMod val="95000"/>
                            </a:schemeClr>
                          </a:solidFill>
                          <a:effectLst/>
                        </a:rPr>
                        <a:t>sprachbewusst</a:t>
                      </a:r>
                      <a:r>
                        <a:rPr lang="de-DE" sz="2000" b="0" u="none" strike="noStrike" dirty="0">
                          <a:solidFill>
                            <a:schemeClr val="bg1">
                              <a:lumMod val="95000"/>
                            </a:schemeClr>
                          </a:solidFill>
                          <a:effectLst/>
                        </a:rPr>
                        <a:t>. Hürden, Brücken und Anlässe in der Schulpraxis</a:t>
                      </a:r>
                      <a:endParaRPr lang="de-DE" sz="1400" b="0" i="0" u="none" strike="noStrike" dirty="0">
                        <a:solidFill>
                          <a:schemeClr val="bg1">
                            <a:lumMod val="95000"/>
                          </a:schemeClr>
                        </a:solidFill>
                        <a:effectLst/>
                        <a:latin typeface="Arial" panose="020B0604020202020204" pitchFamily="34" charset="0"/>
                      </a:endParaRPr>
                    </a:p>
                  </a:txBody>
                  <a:tcPr marL="68551" marR="9100" marT="0" marB="41252" anchor="ctr">
                    <a:solidFill>
                      <a:schemeClr val="accent1"/>
                    </a:solidFill>
                  </a:tcPr>
                </a:tc>
                <a:extLst>
                  <a:ext uri="{0D108BD9-81ED-4DB2-BD59-A6C34878D82A}">
                    <a16:rowId xmlns:a16="http://schemas.microsoft.com/office/drawing/2014/main" val="1528025625"/>
                  </a:ext>
                </a:extLst>
              </a:tr>
              <a:tr h="360040">
                <a:tc>
                  <a:txBody>
                    <a:bodyPr/>
                    <a:lstStyle/>
                    <a:p>
                      <a:pPr algn="l" fontAlgn="t">
                        <a:lnSpc>
                          <a:spcPts val="1100"/>
                        </a:lnSpc>
                        <a:spcBef>
                          <a:spcPts val="0"/>
                        </a:spcBef>
                        <a:spcAft>
                          <a:spcPts val="800"/>
                        </a:spcAft>
                      </a:pPr>
                      <a:r>
                        <a:rPr lang="de-DE" sz="1600" b="0" u="none" strike="noStrike">
                          <a:solidFill>
                            <a:srgbClr val="000000"/>
                          </a:solidFill>
                          <a:effectLst/>
                        </a:rPr>
                        <a:t>Termin/e</a:t>
                      </a:r>
                      <a:endParaRPr lang="de-DE" sz="1600" b="0" i="0" u="none" strike="noStrike">
                        <a:effectLst/>
                        <a:latin typeface="Arial" panose="020B0604020202020204" pitchFamily="34" charset="0"/>
                      </a:endParaRPr>
                    </a:p>
                  </a:txBody>
                  <a:tcPr marL="68551" marR="48531" marT="51564" marB="51564" anchor="ctr"/>
                </a:tc>
                <a:tc>
                  <a:txBody>
                    <a:bodyPr/>
                    <a:lstStyle/>
                    <a:p>
                      <a:pPr marL="0" algn="l" defTabSz="914400" rtl="0" eaLnBrk="1" fontAlgn="ctr" latinLnBrk="0" hangingPunct="1">
                        <a:lnSpc>
                          <a:spcPts val="1100"/>
                        </a:lnSpc>
                        <a:spcBef>
                          <a:spcPts val="0"/>
                        </a:spcBef>
                        <a:spcAft>
                          <a:spcPts val="800"/>
                        </a:spcAft>
                      </a:pPr>
                      <a:r>
                        <a:rPr lang="de-DE" sz="1600" b="0" u="none" strike="noStrike" kern="1200" dirty="0">
                          <a:solidFill>
                            <a:srgbClr val="000000"/>
                          </a:solidFill>
                          <a:effectLst/>
                        </a:rPr>
                        <a:t>Mi., 20.3.2024, 15:00 Uhr bis 19.00 Uhr – Anmeldung unter  </a:t>
                      </a:r>
                      <a:r>
                        <a:rPr lang="de-AT" sz="1600" dirty="0">
                          <a:hlinkClick r:id="rId2"/>
                        </a:rPr>
                        <a:t>Nachmeldung| KPH (kphvie.ac.at)</a:t>
                      </a:r>
                      <a:endParaRPr lang="de-DE" sz="1600" b="0" i="0" u="none" strike="noStrike" kern="1200" dirty="0">
                        <a:solidFill>
                          <a:srgbClr val="000000"/>
                        </a:solidFill>
                        <a:effectLst/>
                        <a:latin typeface="Calibri" panose="020F0502020204030204" pitchFamily="34" charset="0"/>
                      </a:endParaRPr>
                    </a:p>
                  </a:txBody>
                  <a:tcPr marL="68551" marR="9100" marT="51564" marB="51564" anchor="ctr"/>
                </a:tc>
                <a:extLst>
                  <a:ext uri="{0D108BD9-81ED-4DB2-BD59-A6C34878D82A}">
                    <a16:rowId xmlns:a16="http://schemas.microsoft.com/office/drawing/2014/main" val="2230998377"/>
                  </a:ext>
                </a:extLst>
              </a:tr>
              <a:tr h="282900">
                <a:tc>
                  <a:txBody>
                    <a:bodyPr/>
                    <a:lstStyle/>
                    <a:p>
                      <a:pPr algn="l" fontAlgn="t">
                        <a:lnSpc>
                          <a:spcPts val="1100"/>
                        </a:lnSpc>
                        <a:spcBef>
                          <a:spcPts val="0"/>
                        </a:spcBef>
                        <a:spcAft>
                          <a:spcPts val="800"/>
                        </a:spcAft>
                      </a:pPr>
                      <a:r>
                        <a:rPr lang="de-DE" sz="1600" b="0" u="none" strike="noStrike" dirty="0">
                          <a:solidFill>
                            <a:srgbClr val="000000"/>
                          </a:solidFill>
                          <a:effectLst/>
                        </a:rPr>
                        <a:t>Referenten/innen</a:t>
                      </a:r>
                      <a:endParaRPr lang="de-DE" sz="1600" b="0" i="0" u="none" strike="noStrike" dirty="0">
                        <a:effectLst/>
                        <a:latin typeface="Arial" panose="020B0604020202020204" pitchFamily="34" charset="0"/>
                      </a:endParaRPr>
                    </a:p>
                  </a:txBody>
                  <a:tcPr marL="68551" marR="48531" marT="51564" marB="51564"/>
                </a:tc>
                <a:tc>
                  <a:txBody>
                    <a:bodyPr/>
                    <a:lstStyle/>
                    <a:p>
                      <a:pPr marL="0" algn="l" defTabSz="914400" rtl="0" eaLnBrk="1" fontAlgn="ctr" latinLnBrk="0" hangingPunct="1">
                        <a:lnSpc>
                          <a:spcPts val="1100"/>
                        </a:lnSpc>
                        <a:spcBef>
                          <a:spcPts val="0"/>
                        </a:spcBef>
                        <a:spcAft>
                          <a:spcPts val="0"/>
                        </a:spcAft>
                      </a:pPr>
                      <a:r>
                        <a:rPr lang="de-DE" sz="1600" b="0" u="none" strike="noStrike" kern="1200" dirty="0">
                          <a:solidFill>
                            <a:srgbClr val="000000"/>
                          </a:solidFill>
                          <a:effectLst/>
                        </a:rPr>
                        <a:t>Martin Erian, Stefan Lamprechter, Robert Riegler</a:t>
                      </a:r>
                      <a:endParaRPr lang="de-DE" sz="1600" b="0" i="0" u="none" strike="noStrike" kern="1200" dirty="0">
                        <a:solidFill>
                          <a:srgbClr val="000000"/>
                        </a:solidFill>
                        <a:effectLst/>
                        <a:latin typeface="Calibri" panose="020F0502020204030204" pitchFamily="34" charset="0"/>
                      </a:endParaRPr>
                    </a:p>
                  </a:txBody>
                  <a:tcPr marL="68551" marR="9100" marT="51564" marB="51564" anchor="ctr"/>
                </a:tc>
                <a:extLst>
                  <a:ext uri="{0D108BD9-81ED-4DB2-BD59-A6C34878D82A}">
                    <a16:rowId xmlns:a16="http://schemas.microsoft.com/office/drawing/2014/main" val="1353881585"/>
                  </a:ext>
                </a:extLst>
              </a:tr>
              <a:tr h="2943176">
                <a:tc>
                  <a:txBody>
                    <a:bodyPr/>
                    <a:lstStyle/>
                    <a:p>
                      <a:pPr algn="l" fontAlgn="t">
                        <a:lnSpc>
                          <a:spcPts val="1100"/>
                        </a:lnSpc>
                        <a:spcBef>
                          <a:spcPts val="0"/>
                        </a:spcBef>
                        <a:spcAft>
                          <a:spcPts val="800"/>
                        </a:spcAft>
                      </a:pPr>
                      <a:r>
                        <a:rPr lang="de-DE" sz="1600" b="0" u="none" strike="noStrike" dirty="0">
                          <a:solidFill>
                            <a:srgbClr val="000000"/>
                          </a:solidFill>
                          <a:effectLst/>
                        </a:rPr>
                        <a:t>Inhalt</a:t>
                      </a:r>
                      <a:endParaRPr lang="de-DE" sz="1600" b="0" i="0" u="none" strike="noStrike" dirty="0">
                        <a:effectLst/>
                        <a:latin typeface="Arial" panose="020B0604020202020204" pitchFamily="34" charset="0"/>
                      </a:endParaRPr>
                    </a:p>
                  </a:txBody>
                  <a:tcPr marL="68551" marR="48531" marT="144000" marB="51564"/>
                </a:tc>
                <a:tc>
                  <a:txBody>
                    <a:bodyPr/>
                    <a:lstStyle/>
                    <a:p>
                      <a:pPr algn="l" fontAlgn="ctr">
                        <a:lnSpc>
                          <a:spcPct val="140000"/>
                        </a:lnSpc>
                        <a:spcBef>
                          <a:spcPts val="0"/>
                        </a:spcBef>
                        <a:spcAft>
                          <a:spcPts val="800"/>
                        </a:spcAft>
                      </a:pPr>
                      <a:r>
                        <a:rPr lang="de-DE" sz="1600" b="0" u="none" strike="noStrike" dirty="0">
                          <a:solidFill>
                            <a:srgbClr val="000000"/>
                          </a:solidFill>
                          <a:effectLst/>
                        </a:rPr>
                        <a:t>In den ersten drei Teilen haben Sie viele Aspekte des sprachbewussten Unterrichts kennen gelernt. Im vierten und letzten Teil der </a:t>
                      </a:r>
                      <a:r>
                        <a:rPr lang="de-DE" sz="1600" b="0" u="none" strike="noStrike" dirty="0" err="1">
                          <a:solidFill>
                            <a:srgbClr val="000000"/>
                          </a:solidFill>
                          <a:effectLst/>
                        </a:rPr>
                        <a:t>eLecture</a:t>
                      </a:r>
                      <a:r>
                        <a:rPr lang="de-DE" sz="1600" b="0" u="none" strike="noStrike" dirty="0">
                          <a:solidFill>
                            <a:srgbClr val="000000"/>
                          </a:solidFill>
                          <a:effectLst/>
                        </a:rPr>
                        <a:t>-Reihe sollen Möglichkeiten präsentiert werden, wie sprachbewusster Unterricht als wesentlicher Punkt der Schulentwicklung und des Schulqualitätsmanagement an einer Schule eingeführt und umgesetzt werden kann.</a:t>
                      </a:r>
                      <a:endParaRPr lang="de-DE" sz="1600" b="0" i="0" u="none" strike="noStrike" dirty="0">
                        <a:effectLst/>
                        <a:latin typeface="Arial" panose="020B0604020202020204" pitchFamily="34" charset="0"/>
                      </a:endParaRPr>
                    </a:p>
                  </a:txBody>
                  <a:tcPr marL="68551" marR="9100" marT="0" marB="51564"/>
                </a:tc>
                <a:extLst>
                  <a:ext uri="{0D108BD9-81ED-4DB2-BD59-A6C34878D82A}">
                    <a16:rowId xmlns:a16="http://schemas.microsoft.com/office/drawing/2014/main" val="1737969528"/>
                  </a:ext>
                </a:extLst>
              </a:tr>
              <a:tr h="282900">
                <a:tc>
                  <a:txBody>
                    <a:bodyPr/>
                    <a:lstStyle/>
                    <a:p>
                      <a:pPr algn="l" fontAlgn="ctr">
                        <a:lnSpc>
                          <a:spcPts val="1100"/>
                        </a:lnSpc>
                        <a:spcBef>
                          <a:spcPts val="0"/>
                        </a:spcBef>
                        <a:spcAft>
                          <a:spcPts val="800"/>
                        </a:spcAft>
                      </a:pPr>
                      <a:r>
                        <a:rPr lang="de-DE" sz="1600" b="0" u="none" strike="noStrike">
                          <a:solidFill>
                            <a:srgbClr val="000000"/>
                          </a:solidFill>
                          <a:effectLst/>
                        </a:rPr>
                        <a:t>Zielgruppe/n</a:t>
                      </a:r>
                      <a:endParaRPr lang="de-DE" sz="1600" b="0" i="0" u="none" strike="noStrike">
                        <a:effectLst/>
                        <a:latin typeface="Arial" panose="020B0604020202020204" pitchFamily="34" charset="0"/>
                      </a:endParaRPr>
                    </a:p>
                  </a:txBody>
                  <a:tcPr marL="68551" marR="48531" marT="51564" marB="51564" anchor="ctr"/>
                </a:tc>
                <a:tc>
                  <a:txBody>
                    <a:bodyPr/>
                    <a:lstStyle/>
                    <a:p>
                      <a:pPr algn="l" fontAlgn="ctr">
                        <a:lnSpc>
                          <a:spcPts val="1100"/>
                        </a:lnSpc>
                        <a:spcBef>
                          <a:spcPts val="0"/>
                        </a:spcBef>
                        <a:spcAft>
                          <a:spcPts val="800"/>
                        </a:spcAft>
                      </a:pPr>
                      <a:r>
                        <a:rPr lang="de-DE" sz="1600" b="0" u="none" strike="noStrike" kern="1200" dirty="0">
                          <a:solidFill>
                            <a:srgbClr val="000000"/>
                          </a:solidFill>
                          <a:effectLst/>
                        </a:rPr>
                        <a:t>Schulleiter*innen, Qualitätsbeauftragte, Multiplikator*innen, interessierte Lehrer*innen alle Fächer</a:t>
                      </a:r>
                      <a:endParaRPr lang="de-DE" sz="1600" b="0" i="0" u="none" strike="noStrike" kern="1200" dirty="0">
                        <a:solidFill>
                          <a:srgbClr val="000000"/>
                        </a:solidFill>
                        <a:effectLst/>
                        <a:latin typeface="Calibri" panose="020F0502020204030204" pitchFamily="34" charset="0"/>
                      </a:endParaRPr>
                    </a:p>
                  </a:txBody>
                  <a:tcPr marL="68551" marR="9100" marT="51564" marB="51564" anchor="ctr"/>
                </a:tc>
                <a:extLst>
                  <a:ext uri="{0D108BD9-81ED-4DB2-BD59-A6C34878D82A}">
                    <a16:rowId xmlns:a16="http://schemas.microsoft.com/office/drawing/2014/main" val="1534403280"/>
                  </a:ext>
                </a:extLst>
              </a:tr>
            </a:tbl>
          </a:graphicData>
        </a:graphic>
      </p:graphicFrame>
      <p:pic>
        <p:nvPicPr>
          <p:cNvPr id="3" name="Grafik 2" descr="KPH Wien/Krems - YouTube">
            <a:extLst>
              <a:ext uri="{FF2B5EF4-FFF2-40B4-BE49-F238E27FC236}">
                <a16:creationId xmlns:a16="http://schemas.microsoft.com/office/drawing/2014/main" id="{C061BE67-BF8E-5A21-8FFE-1CD07E4F4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42780" y="531229"/>
            <a:ext cx="1390842" cy="1390842"/>
          </a:xfrm>
          <a:prstGeom prst="rect">
            <a:avLst/>
          </a:prstGeom>
          <a:noFill/>
        </p:spPr>
      </p:pic>
    </p:spTree>
    <p:extLst>
      <p:ext uri="{BB962C8B-B14F-4D97-AF65-F5344CB8AC3E}">
        <p14:creationId xmlns:p14="http://schemas.microsoft.com/office/powerpoint/2010/main" val="2944659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FB308C1-B77D-EF78-615B-8D489A4DB483}"/>
              </a:ext>
            </a:extLst>
          </p:cNvPr>
          <p:cNvSpPr>
            <a:spLocks noGrp="1"/>
          </p:cNvSpPr>
          <p:nvPr>
            <p:ph type="title"/>
          </p:nvPr>
        </p:nvSpPr>
        <p:spPr>
          <a:xfrm>
            <a:off x="1463039" y="625904"/>
            <a:ext cx="6666832" cy="1618169"/>
          </a:xfrm>
        </p:spPr>
        <p:txBody>
          <a:bodyPr anchor="ctr">
            <a:normAutofit/>
          </a:bodyPr>
          <a:lstStyle/>
          <a:p>
            <a:pPr algn="r"/>
            <a:r>
              <a:rPr lang="de-AT" sz="5100" dirty="0">
                <a:solidFill>
                  <a:schemeClr val="tx1">
                    <a:lumMod val="85000"/>
                    <a:lumOff val="15000"/>
                  </a:schemeClr>
                </a:solidFill>
              </a:rPr>
              <a:t>Unsere Veranstaltungen</a:t>
            </a:r>
          </a:p>
        </p:txBody>
      </p:sp>
      <p:sp>
        <p:nvSpPr>
          <p:cNvPr id="58" name="Oval 57">
            <a:extLst>
              <a:ext uri="{FF2B5EF4-FFF2-40B4-BE49-F238E27FC236}">
                <a16:creationId xmlns:a16="http://schemas.microsoft.com/office/drawing/2014/main" id="{B87BF251-0F3D-4FED-A71D-D1564D1D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48085" y="1226650"/>
            <a:ext cx="548640" cy="548640"/>
          </a:xfrm>
          <a:prstGeom prst="ellipse">
            <a:avLst/>
          </a:pr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C0F80DFC-077A-4A53-AF1A-600D9F1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119076" y="0"/>
            <a:ext cx="2234723" cy="1723952"/>
          </a:xfrm>
          <a:custGeom>
            <a:avLst/>
            <a:gdLst>
              <a:gd name="connsiteX0" fmla="*/ 1735930 w 2234723"/>
              <a:gd name="connsiteY0" fmla="*/ 1723952 h 1723952"/>
              <a:gd name="connsiteX1" fmla="*/ 2234723 w 2234723"/>
              <a:gd name="connsiteY1" fmla="*/ 1723952 h 1723952"/>
              <a:gd name="connsiteX2" fmla="*/ 2220570 w 2234723"/>
              <a:gd name="connsiteY2" fmla="*/ 1665525 h 1723952"/>
              <a:gd name="connsiteX3" fmla="*/ 118986 w 2234723"/>
              <a:gd name="connsiteY3" fmla="*/ 3008 h 1723952"/>
              <a:gd name="connsiteX4" fmla="*/ 0 w 2234723"/>
              <a:gd name="connsiteY4" fmla="*/ 0 h 1723952"/>
              <a:gd name="connsiteX5" fmla="*/ 0 w 2234723"/>
              <a:gd name="connsiteY5" fmla="*/ 474250 h 1723952"/>
              <a:gd name="connsiteX6" fmla="*/ 187921 w 2234723"/>
              <a:gd name="connsiteY6" fmla="*/ 483739 h 1723952"/>
              <a:gd name="connsiteX7" fmla="*/ 1656728 w 2234723"/>
              <a:gd name="connsiteY7" fmla="*/ 1515386 h 172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4723" h="1723952">
                <a:moveTo>
                  <a:pt x="1735930" y="1723952"/>
                </a:moveTo>
                <a:lnTo>
                  <a:pt x="2234723" y="1723952"/>
                </a:lnTo>
                <a:lnTo>
                  <a:pt x="2220570" y="1665525"/>
                </a:lnTo>
                <a:cubicBezTo>
                  <a:pt x="1951414" y="739745"/>
                  <a:pt x="1119014" y="53700"/>
                  <a:pt x="118986" y="3008"/>
                </a:cubicBezTo>
                <a:lnTo>
                  <a:pt x="0" y="0"/>
                </a:lnTo>
                <a:lnTo>
                  <a:pt x="0" y="474250"/>
                </a:lnTo>
                <a:lnTo>
                  <a:pt x="187921" y="483739"/>
                </a:lnTo>
                <a:cubicBezTo>
                  <a:pt x="836688" y="549625"/>
                  <a:pt x="1385706" y="952924"/>
                  <a:pt x="1656728" y="1515386"/>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Inhaltsplatzhalter 3">
            <a:extLst>
              <a:ext uri="{FF2B5EF4-FFF2-40B4-BE49-F238E27FC236}">
                <a16:creationId xmlns:a16="http://schemas.microsoft.com/office/drawing/2014/main" id="{B5F860D5-508B-6AD2-62C0-2457D23C7421}"/>
              </a:ext>
            </a:extLst>
          </p:cNvPr>
          <p:cNvGraphicFramePr>
            <a:graphicFrameLocks noGrp="1"/>
          </p:cNvGraphicFramePr>
          <p:nvPr>
            <p:ph idx="1"/>
            <p:extLst>
              <p:ext uri="{D42A27DB-BD31-4B8C-83A1-F6EECF244321}">
                <p14:modId xmlns:p14="http://schemas.microsoft.com/office/powerpoint/2010/main" val="2159522233"/>
              </p:ext>
            </p:extLst>
          </p:nvPr>
        </p:nvGraphicFramePr>
        <p:xfrm>
          <a:off x="0" y="2244072"/>
          <a:ext cx="12192000" cy="4680488"/>
        </p:xfrm>
        <a:graphic>
          <a:graphicData uri="http://schemas.openxmlformats.org/drawingml/2006/table">
            <a:tbl>
              <a:tblPr firstRow="1" firstCol="1" bandRow="1">
                <a:tableStyleId>{5202B0CA-FC54-4496-8BCA-5EF66A818D29}</a:tableStyleId>
              </a:tblPr>
              <a:tblGrid>
                <a:gridCol w="1976076">
                  <a:extLst>
                    <a:ext uri="{9D8B030D-6E8A-4147-A177-3AD203B41FA5}">
                      <a16:colId xmlns:a16="http://schemas.microsoft.com/office/drawing/2014/main" val="1250360580"/>
                    </a:ext>
                  </a:extLst>
                </a:gridCol>
                <a:gridCol w="10215924">
                  <a:extLst>
                    <a:ext uri="{9D8B030D-6E8A-4147-A177-3AD203B41FA5}">
                      <a16:colId xmlns:a16="http://schemas.microsoft.com/office/drawing/2014/main" val="954920046"/>
                    </a:ext>
                  </a:extLst>
                </a:gridCol>
              </a:tblGrid>
              <a:tr h="1066399">
                <a:tc>
                  <a:txBody>
                    <a:bodyPr/>
                    <a:lstStyle/>
                    <a:p>
                      <a:pPr algn="l" fontAlgn="ctr">
                        <a:lnSpc>
                          <a:spcPts val="1100"/>
                        </a:lnSpc>
                        <a:spcBef>
                          <a:spcPts val="0"/>
                        </a:spcBef>
                        <a:spcAft>
                          <a:spcPts val="400"/>
                        </a:spcAft>
                        <a:tabLst>
                          <a:tab pos="709295" algn="r"/>
                          <a:tab pos="828040" algn="l"/>
                          <a:tab pos="1097915" algn="l"/>
                          <a:tab pos="1727835" algn="l"/>
                        </a:tabLst>
                      </a:pPr>
                      <a:r>
                        <a:rPr lang="de-DE" sz="2000" b="0" u="none" strike="noStrike" kern="1200" dirty="0">
                          <a:solidFill>
                            <a:schemeClr val="bg1">
                              <a:lumMod val="95000"/>
                            </a:schemeClr>
                          </a:solidFill>
                          <a:effectLst/>
                          <a:latin typeface="+mn-lt"/>
                          <a:ea typeface="+mn-ea"/>
                          <a:cs typeface="+mn-cs"/>
                        </a:rPr>
                        <a:t>8730.000000</a:t>
                      </a:r>
                    </a:p>
                  </a:txBody>
                  <a:tcPr marL="68551" marR="48531" marT="34578" marB="41252" anchor="ctr">
                    <a:solidFill>
                      <a:schemeClr val="accent1"/>
                    </a:solidFill>
                  </a:tcPr>
                </a:tc>
                <a:tc>
                  <a:txBody>
                    <a:bodyPr/>
                    <a:lstStyle/>
                    <a:p>
                      <a:pPr algn="ctr" fontAlgn="ctr">
                        <a:lnSpc>
                          <a:spcPts val="1100"/>
                        </a:lnSpc>
                        <a:spcBef>
                          <a:spcPts val="0"/>
                        </a:spcBef>
                        <a:spcAft>
                          <a:spcPts val="800"/>
                        </a:spcAft>
                      </a:pPr>
                      <a:endParaRPr lang="de-DE" sz="2000" b="0" u="none" strike="noStrike" dirty="0">
                        <a:solidFill>
                          <a:schemeClr val="bg1">
                            <a:lumMod val="95000"/>
                          </a:schemeClr>
                        </a:solidFill>
                        <a:effectLst/>
                      </a:endParaRPr>
                    </a:p>
                    <a:p>
                      <a:pPr algn="l" fontAlgn="ctr">
                        <a:lnSpc>
                          <a:spcPts val="1100"/>
                        </a:lnSpc>
                        <a:spcBef>
                          <a:spcPts val="0"/>
                        </a:spcBef>
                        <a:spcAft>
                          <a:spcPts val="800"/>
                        </a:spcAft>
                      </a:pPr>
                      <a:r>
                        <a:rPr lang="de-DE" sz="2000" b="0" u="none" strike="noStrike" dirty="0">
                          <a:solidFill>
                            <a:schemeClr val="bg1">
                              <a:lumMod val="95000"/>
                            </a:schemeClr>
                          </a:solidFill>
                          <a:effectLst/>
                        </a:rPr>
                        <a:t>Innovative Methoden zur Unterrichtsgestaltung – Online-Format</a:t>
                      </a:r>
                    </a:p>
                    <a:p>
                      <a:pPr algn="l" fontAlgn="ctr">
                        <a:lnSpc>
                          <a:spcPts val="1100"/>
                        </a:lnSpc>
                        <a:spcBef>
                          <a:spcPts val="0"/>
                        </a:spcBef>
                        <a:spcAft>
                          <a:spcPts val="800"/>
                        </a:spcAft>
                      </a:pPr>
                      <a:endParaRPr lang="de-DE" sz="1400" b="0" i="0" u="none" strike="noStrike" dirty="0">
                        <a:solidFill>
                          <a:schemeClr val="bg1">
                            <a:lumMod val="95000"/>
                          </a:schemeClr>
                        </a:solidFill>
                        <a:effectLst/>
                        <a:latin typeface="Arial" panose="020B0604020202020204" pitchFamily="34" charset="0"/>
                      </a:endParaRPr>
                    </a:p>
                  </a:txBody>
                  <a:tcPr marL="68551" marR="9100" marT="0" marB="41252" anchor="ctr">
                    <a:solidFill>
                      <a:schemeClr val="accent1"/>
                    </a:solidFill>
                  </a:tcPr>
                </a:tc>
                <a:extLst>
                  <a:ext uri="{0D108BD9-81ED-4DB2-BD59-A6C34878D82A}">
                    <a16:rowId xmlns:a16="http://schemas.microsoft.com/office/drawing/2014/main" val="1528025625"/>
                  </a:ext>
                </a:extLst>
              </a:tr>
              <a:tr h="438716">
                <a:tc>
                  <a:txBody>
                    <a:bodyPr/>
                    <a:lstStyle/>
                    <a:p>
                      <a:pPr algn="l" fontAlgn="t">
                        <a:lnSpc>
                          <a:spcPts val="1100"/>
                        </a:lnSpc>
                        <a:spcBef>
                          <a:spcPts val="0"/>
                        </a:spcBef>
                        <a:spcAft>
                          <a:spcPts val="800"/>
                        </a:spcAft>
                      </a:pPr>
                      <a:r>
                        <a:rPr lang="de-DE" sz="1600" b="0" u="none" strike="noStrike" dirty="0">
                          <a:solidFill>
                            <a:srgbClr val="000000"/>
                          </a:solidFill>
                          <a:effectLst/>
                        </a:rPr>
                        <a:t>Termin/e</a:t>
                      </a:r>
                      <a:endParaRPr lang="de-DE" sz="1600" b="0" i="0" u="none" strike="noStrike" dirty="0">
                        <a:effectLst/>
                        <a:latin typeface="Arial" panose="020B0604020202020204" pitchFamily="34" charset="0"/>
                      </a:endParaRPr>
                    </a:p>
                  </a:txBody>
                  <a:tcPr marL="68551" marR="48531" marT="51564" marB="51564" anchor="ctr"/>
                </a:tc>
                <a:tc>
                  <a:txBody>
                    <a:bodyPr/>
                    <a:lstStyle/>
                    <a:p>
                      <a:pPr marL="0" algn="l" defTabSz="914400" rtl="0" eaLnBrk="1" fontAlgn="ctr" latinLnBrk="0" hangingPunct="1">
                        <a:lnSpc>
                          <a:spcPts val="1100"/>
                        </a:lnSpc>
                        <a:spcBef>
                          <a:spcPts val="0"/>
                        </a:spcBef>
                        <a:spcAft>
                          <a:spcPts val="800"/>
                        </a:spcAft>
                      </a:pPr>
                      <a:r>
                        <a:rPr lang="de-DE" sz="1600" b="0" u="none" strike="noStrike" kern="1200" dirty="0">
                          <a:solidFill>
                            <a:srgbClr val="000000"/>
                          </a:solidFill>
                          <a:effectLst/>
                        </a:rPr>
                        <a:t>Mi., 13.3.2024 und Mi., 20.3.2024, jeweils 14:00 Uhr bis 19.00 Uhr – Anmeldung unter </a:t>
                      </a:r>
                      <a:r>
                        <a:rPr lang="de-AT" sz="1600">
                          <a:hlinkClick r:id="rId2"/>
                        </a:rPr>
                        <a:t>Nachmeldung| KPH (kphvie.ac.at)</a:t>
                      </a:r>
                      <a:endParaRPr lang="de-DE" sz="1600" b="0" i="0" u="none" strike="noStrike" kern="1200" dirty="0">
                        <a:solidFill>
                          <a:srgbClr val="000000"/>
                        </a:solidFill>
                        <a:effectLst/>
                        <a:latin typeface="Calibri" panose="020F0502020204030204" pitchFamily="34" charset="0"/>
                      </a:endParaRPr>
                    </a:p>
                  </a:txBody>
                  <a:tcPr marL="68551" marR="9100" marT="51564" marB="51564" anchor="ctr"/>
                </a:tc>
                <a:extLst>
                  <a:ext uri="{0D108BD9-81ED-4DB2-BD59-A6C34878D82A}">
                    <a16:rowId xmlns:a16="http://schemas.microsoft.com/office/drawing/2014/main" val="2230998377"/>
                  </a:ext>
                </a:extLst>
              </a:tr>
              <a:tr h="438716">
                <a:tc>
                  <a:txBody>
                    <a:bodyPr/>
                    <a:lstStyle/>
                    <a:p>
                      <a:pPr algn="l" fontAlgn="t">
                        <a:lnSpc>
                          <a:spcPts val="1100"/>
                        </a:lnSpc>
                        <a:spcBef>
                          <a:spcPts val="0"/>
                        </a:spcBef>
                        <a:spcAft>
                          <a:spcPts val="800"/>
                        </a:spcAft>
                      </a:pPr>
                      <a:r>
                        <a:rPr lang="de-DE" sz="1600" b="0" u="none" strike="noStrike" dirty="0">
                          <a:solidFill>
                            <a:srgbClr val="000000"/>
                          </a:solidFill>
                          <a:effectLst/>
                        </a:rPr>
                        <a:t>Referenten/innen</a:t>
                      </a:r>
                      <a:endParaRPr lang="de-DE" sz="1600" b="0" i="0" u="none" strike="noStrike" dirty="0">
                        <a:effectLst/>
                        <a:latin typeface="Arial" panose="020B0604020202020204" pitchFamily="34" charset="0"/>
                      </a:endParaRPr>
                    </a:p>
                  </a:txBody>
                  <a:tcPr marL="68551" marR="48531" marT="51564" marB="51564" anchor="ctr"/>
                </a:tc>
                <a:tc>
                  <a:txBody>
                    <a:bodyPr/>
                    <a:lstStyle/>
                    <a:p>
                      <a:pPr marL="0" algn="l" defTabSz="914400" rtl="0" eaLnBrk="1" fontAlgn="ctr" latinLnBrk="0" hangingPunct="1">
                        <a:lnSpc>
                          <a:spcPts val="1100"/>
                        </a:lnSpc>
                        <a:spcBef>
                          <a:spcPts val="0"/>
                        </a:spcBef>
                        <a:spcAft>
                          <a:spcPts val="800"/>
                        </a:spcAft>
                      </a:pPr>
                      <a:r>
                        <a:rPr lang="de-DE" sz="1600" b="0" u="none" strike="noStrike" kern="1200" dirty="0">
                          <a:solidFill>
                            <a:srgbClr val="000000"/>
                          </a:solidFill>
                          <a:effectLst/>
                        </a:rPr>
                        <a:t>Stefan Lamprechter, Robert Riegler, Fabian Filz, Michaela Hirsch</a:t>
                      </a:r>
                      <a:endParaRPr lang="de-DE" sz="1600" b="0" i="0" u="none" strike="noStrike" kern="1200" dirty="0">
                        <a:solidFill>
                          <a:srgbClr val="000000"/>
                        </a:solidFill>
                        <a:effectLst/>
                        <a:latin typeface="Calibri" panose="020F0502020204030204" pitchFamily="34" charset="0"/>
                      </a:endParaRPr>
                    </a:p>
                  </a:txBody>
                  <a:tcPr marL="68551" marR="9100" marT="51564" marB="51564" anchor="ctr"/>
                </a:tc>
                <a:extLst>
                  <a:ext uri="{0D108BD9-81ED-4DB2-BD59-A6C34878D82A}">
                    <a16:rowId xmlns:a16="http://schemas.microsoft.com/office/drawing/2014/main" val="1353881585"/>
                  </a:ext>
                </a:extLst>
              </a:tr>
              <a:tr h="1894858">
                <a:tc>
                  <a:txBody>
                    <a:bodyPr/>
                    <a:lstStyle/>
                    <a:p>
                      <a:pPr algn="l" fontAlgn="t">
                        <a:lnSpc>
                          <a:spcPts val="1100"/>
                        </a:lnSpc>
                        <a:spcBef>
                          <a:spcPts val="0"/>
                        </a:spcBef>
                        <a:spcAft>
                          <a:spcPts val="800"/>
                        </a:spcAft>
                      </a:pPr>
                      <a:r>
                        <a:rPr lang="de-DE" sz="1600" b="0" u="none" strike="noStrike" dirty="0">
                          <a:solidFill>
                            <a:srgbClr val="000000"/>
                          </a:solidFill>
                          <a:effectLst/>
                        </a:rPr>
                        <a:t>Inhalt</a:t>
                      </a:r>
                      <a:endParaRPr lang="de-DE" sz="1600" b="0" i="0" u="none" strike="noStrike" dirty="0">
                        <a:effectLst/>
                        <a:latin typeface="Arial" panose="020B0604020202020204" pitchFamily="34" charset="0"/>
                      </a:endParaRPr>
                    </a:p>
                  </a:txBody>
                  <a:tcPr marL="72000" marR="48531" marT="216000" marB="51564"/>
                </a:tc>
                <a:tc>
                  <a:txBody>
                    <a:bodyPr/>
                    <a:lstStyle/>
                    <a:p>
                      <a:pPr algn="l" fontAlgn="ctr">
                        <a:lnSpc>
                          <a:spcPct val="150000"/>
                        </a:lnSpc>
                        <a:spcBef>
                          <a:spcPts val="0"/>
                        </a:spcBef>
                        <a:spcAft>
                          <a:spcPts val="800"/>
                        </a:spcAft>
                      </a:pPr>
                      <a:r>
                        <a:rPr lang="de-DE" sz="1600" b="0" u="none" strike="noStrike" dirty="0">
                          <a:solidFill>
                            <a:srgbClr val="000000"/>
                          </a:solidFill>
                          <a:effectLst/>
                        </a:rPr>
                        <a:t>Methodenvielfalt ist ein wesentliches Element des (sprachbewussten) Unterrichts. </a:t>
                      </a:r>
                    </a:p>
                    <a:p>
                      <a:pPr algn="l" fontAlgn="ctr">
                        <a:lnSpc>
                          <a:spcPct val="150000"/>
                        </a:lnSpc>
                        <a:spcBef>
                          <a:spcPts val="0"/>
                        </a:spcBef>
                        <a:spcAft>
                          <a:spcPts val="800"/>
                        </a:spcAft>
                      </a:pPr>
                      <a:r>
                        <a:rPr lang="de-DE" sz="1600" b="0" u="none" strike="noStrike" dirty="0">
                          <a:solidFill>
                            <a:srgbClr val="000000"/>
                          </a:solidFill>
                          <a:effectLst/>
                        </a:rPr>
                        <a:t>In Zeiten der rasanten Entwicklung von KIs möchten wir in dieser Online-Veranstaltung Methoden und (mitunter KI-basierte) Anwendungen vorstellen und ausprobieren, die in allen Fächern, in denen wissensbasierte Kompetenzen vermittelt werden, verwendet werden können.</a:t>
                      </a:r>
                      <a:endParaRPr lang="de-DE" sz="1600" b="0" i="0" u="none" strike="noStrike" dirty="0">
                        <a:effectLst/>
                        <a:latin typeface="Arial" panose="020B0604020202020204" pitchFamily="34" charset="0"/>
                      </a:endParaRPr>
                    </a:p>
                  </a:txBody>
                  <a:tcPr marL="68551" marR="9100" marT="51564" marB="51564"/>
                </a:tc>
                <a:extLst>
                  <a:ext uri="{0D108BD9-81ED-4DB2-BD59-A6C34878D82A}">
                    <a16:rowId xmlns:a16="http://schemas.microsoft.com/office/drawing/2014/main" val="1737969528"/>
                  </a:ext>
                </a:extLst>
              </a:tr>
              <a:tr h="775237">
                <a:tc>
                  <a:txBody>
                    <a:bodyPr/>
                    <a:lstStyle/>
                    <a:p>
                      <a:pPr algn="l" fontAlgn="ctr">
                        <a:lnSpc>
                          <a:spcPts val="1100"/>
                        </a:lnSpc>
                        <a:spcBef>
                          <a:spcPts val="0"/>
                        </a:spcBef>
                        <a:spcAft>
                          <a:spcPts val="800"/>
                        </a:spcAft>
                      </a:pPr>
                      <a:r>
                        <a:rPr lang="de-DE" sz="1600" b="0" u="none" strike="noStrike" dirty="0">
                          <a:solidFill>
                            <a:srgbClr val="000000"/>
                          </a:solidFill>
                          <a:effectLst/>
                        </a:rPr>
                        <a:t>Zielgruppe/n</a:t>
                      </a:r>
                      <a:endParaRPr lang="de-DE" sz="1600" b="0" i="0" u="none" strike="noStrike" dirty="0">
                        <a:effectLst/>
                        <a:latin typeface="Arial" panose="020B0604020202020204" pitchFamily="34" charset="0"/>
                      </a:endParaRPr>
                    </a:p>
                  </a:txBody>
                  <a:tcPr marL="68551" marR="48531" marT="180000" marB="51564"/>
                </a:tc>
                <a:tc>
                  <a:txBody>
                    <a:bodyPr/>
                    <a:lstStyle/>
                    <a:p>
                      <a:pPr algn="l" fontAlgn="ctr">
                        <a:lnSpc>
                          <a:spcPts val="1100"/>
                        </a:lnSpc>
                        <a:spcBef>
                          <a:spcPts val="0"/>
                        </a:spcBef>
                        <a:spcAft>
                          <a:spcPts val="2400"/>
                        </a:spcAft>
                      </a:pPr>
                      <a:r>
                        <a:rPr lang="de-DE" sz="1600" b="0" u="none" strike="noStrike" kern="1200" dirty="0">
                          <a:solidFill>
                            <a:srgbClr val="000000"/>
                          </a:solidFill>
                          <a:effectLst/>
                        </a:rPr>
                        <a:t>Interessierte Lehrer*innen alle Fächer</a:t>
                      </a:r>
                    </a:p>
                    <a:p>
                      <a:pPr algn="l" fontAlgn="ctr">
                        <a:lnSpc>
                          <a:spcPts val="1100"/>
                        </a:lnSpc>
                        <a:spcBef>
                          <a:spcPts val="0"/>
                        </a:spcBef>
                        <a:spcAft>
                          <a:spcPts val="2400"/>
                        </a:spcAft>
                      </a:pPr>
                      <a:endParaRPr lang="de-DE" sz="1600" b="0" i="0" u="none" strike="noStrike" kern="1200" dirty="0">
                        <a:solidFill>
                          <a:srgbClr val="000000"/>
                        </a:solidFill>
                        <a:effectLst/>
                        <a:latin typeface="Calibri" panose="020F0502020204030204" pitchFamily="34" charset="0"/>
                      </a:endParaRPr>
                    </a:p>
                  </a:txBody>
                  <a:tcPr marL="68551" marR="9100" marT="180000" marB="51564" anchor="ctr"/>
                </a:tc>
                <a:extLst>
                  <a:ext uri="{0D108BD9-81ED-4DB2-BD59-A6C34878D82A}">
                    <a16:rowId xmlns:a16="http://schemas.microsoft.com/office/drawing/2014/main" val="1534403280"/>
                  </a:ext>
                </a:extLst>
              </a:tr>
            </a:tbl>
          </a:graphicData>
        </a:graphic>
      </p:graphicFrame>
      <p:pic>
        <p:nvPicPr>
          <p:cNvPr id="3" name="Grafik 2" descr="KPH Wien/Krems - YouTube">
            <a:extLst>
              <a:ext uri="{FF2B5EF4-FFF2-40B4-BE49-F238E27FC236}">
                <a16:creationId xmlns:a16="http://schemas.microsoft.com/office/drawing/2014/main" id="{C061BE67-BF8E-5A21-8FFE-1CD07E4F4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42780" y="531229"/>
            <a:ext cx="1390842" cy="1390842"/>
          </a:xfrm>
          <a:prstGeom prst="rect">
            <a:avLst/>
          </a:prstGeom>
          <a:noFill/>
        </p:spPr>
      </p:pic>
    </p:spTree>
    <p:extLst>
      <p:ext uri="{BB962C8B-B14F-4D97-AF65-F5344CB8AC3E}">
        <p14:creationId xmlns:p14="http://schemas.microsoft.com/office/powerpoint/2010/main" val="2881120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FB308C1-B77D-EF78-615B-8D489A4DB483}"/>
              </a:ext>
            </a:extLst>
          </p:cNvPr>
          <p:cNvSpPr>
            <a:spLocks noGrp="1"/>
          </p:cNvSpPr>
          <p:nvPr>
            <p:ph type="title"/>
          </p:nvPr>
        </p:nvSpPr>
        <p:spPr>
          <a:xfrm>
            <a:off x="1463039" y="625904"/>
            <a:ext cx="6666832" cy="1618169"/>
          </a:xfrm>
        </p:spPr>
        <p:txBody>
          <a:bodyPr anchor="ctr">
            <a:normAutofit/>
          </a:bodyPr>
          <a:lstStyle/>
          <a:p>
            <a:pPr algn="r"/>
            <a:r>
              <a:rPr lang="de-AT" sz="5100">
                <a:solidFill>
                  <a:schemeClr val="tx1">
                    <a:lumMod val="85000"/>
                    <a:lumOff val="15000"/>
                  </a:schemeClr>
                </a:solidFill>
              </a:rPr>
              <a:t>Unsere Veranstaltungen</a:t>
            </a:r>
          </a:p>
        </p:txBody>
      </p:sp>
      <p:sp>
        <p:nvSpPr>
          <p:cNvPr id="58" name="Oval 57">
            <a:extLst>
              <a:ext uri="{FF2B5EF4-FFF2-40B4-BE49-F238E27FC236}">
                <a16:creationId xmlns:a16="http://schemas.microsoft.com/office/drawing/2014/main" id="{B87BF251-0F3D-4FED-A71D-D1564D1D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48085" y="1226650"/>
            <a:ext cx="548640" cy="548640"/>
          </a:xfrm>
          <a:prstGeom prst="ellipse">
            <a:avLst/>
          </a:pr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C0F80DFC-077A-4A53-AF1A-600D9F1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119076" y="0"/>
            <a:ext cx="2234723" cy="1723952"/>
          </a:xfrm>
          <a:custGeom>
            <a:avLst/>
            <a:gdLst>
              <a:gd name="connsiteX0" fmla="*/ 1735930 w 2234723"/>
              <a:gd name="connsiteY0" fmla="*/ 1723952 h 1723952"/>
              <a:gd name="connsiteX1" fmla="*/ 2234723 w 2234723"/>
              <a:gd name="connsiteY1" fmla="*/ 1723952 h 1723952"/>
              <a:gd name="connsiteX2" fmla="*/ 2220570 w 2234723"/>
              <a:gd name="connsiteY2" fmla="*/ 1665525 h 1723952"/>
              <a:gd name="connsiteX3" fmla="*/ 118986 w 2234723"/>
              <a:gd name="connsiteY3" fmla="*/ 3008 h 1723952"/>
              <a:gd name="connsiteX4" fmla="*/ 0 w 2234723"/>
              <a:gd name="connsiteY4" fmla="*/ 0 h 1723952"/>
              <a:gd name="connsiteX5" fmla="*/ 0 w 2234723"/>
              <a:gd name="connsiteY5" fmla="*/ 474250 h 1723952"/>
              <a:gd name="connsiteX6" fmla="*/ 187921 w 2234723"/>
              <a:gd name="connsiteY6" fmla="*/ 483739 h 1723952"/>
              <a:gd name="connsiteX7" fmla="*/ 1656728 w 2234723"/>
              <a:gd name="connsiteY7" fmla="*/ 1515386 h 172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4723" h="1723952">
                <a:moveTo>
                  <a:pt x="1735930" y="1723952"/>
                </a:moveTo>
                <a:lnTo>
                  <a:pt x="2234723" y="1723952"/>
                </a:lnTo>
                <a:lnTo>
                  <a:pt x="2220570" y="1665525"/>
                </a:lnTo>
                <a:cubicBezTo>
                  <a:pt x="1951414" y="739745"/>
                  <a:pt x="1119014" y="53700"/>
                  <a:pt x="118986" y="3008"/>
                </a:cubicBezTo>
                <a:lnTo>
                  <a:pt x="0" y="0"/>
                </a:lnTo>
                <a:lnTo>
                  <a:pt x="0" y="474250"/>
                </a:lnTo>
                <a:lnTo>
                  <a:pt x="187921" y="483739"/>
                </a:lnTo>
                <a:cubicBezTo>
                  <a:pt x="836688" y="549625"/>
                  <a:pt x="1385706" y="952924"/>
                  <a:pt x="1656728" y="1515386"/>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Inhaltsplatzhalter 3">
            <a:extLst>
              <a:ext uri="{FF2B5EF4-FFF2-40B4-BE49-F238E27FC236}">
                <a16:creationId xmlns:a16="http://schemas.microsoft.com/office/drawing/2014/main" id="{B5F860D5-508B-6AD2-62C0-2457D23C7421}"/>
              </a:ext>
            </a:extLst>
          </p:cNvPr>
          <p:cNvGraphicFramePr>
            <a:graphicFrameLocks noGrp="1"/>
          </p:cNvGraphicFramePr>
          <p:nvPr>
            <p:ph idx="1"/>
            <p:extLst>
              <p:ext uri="{D42A27DB-BD31-4B8C-83A1-F6EECF244321}">
                <p14:modId xmlns:p14="http://schemas.microsoft.com/office/powerpoint/2010/main" val="2786532955"/>
              </p:ext>
            </p:extLst>
          </p:nvPr>
        </p:nvGraphicFramePr>
        <p:xfrm>
          <a:off x="0" y="2276418"/>
          <a:ext cx="12192000" cy="4589550"/>
        </p:xfrm>
        <a:graphic>
          <a:graphicData uri="http://schemas.openxmlformats.org/drawingml/2006/table">
            <a:tbl>
              <a:tblPr firstRow="1" firstCol="1" bandRow="1">
                <a:tableStyleId>{5202B0CA-FC54-4496-8BCA-5EF66A818D29}</a:tableStyleId>
              </a:tblPr>
              <a:tblGrid>
                <a:gridCol w="1976076">
                  <a:extLst>
                    <a:ext uri="{9D8B030D-6E8A-4147-A177-3AD203B41FA5}">
                      <a16:colId xmlns:a16="http://schemas.microsoft.com/office/drawing/2014/main" val="1250360580"/>
                    </a:ext>
                  </a:extLst>
                </a:gridCol>
                <a:gridCol w="10215924">
                  <a:extLst>
                    <a:ext uri="{9D8B030D-6E8A-4147-A177-3AD203B41FA5}">
                      <a16:colId xmlns:a16="http://schemas.microsoft.com/office/drawing/2014/main" val="954920046"/>
                    </a:ext>
                  </a:extLst>
                </a:gridCol>
              </a:tblGrid>
              <a:tr h="720534">
                <a:tc>
                  <a:txBody>
                    <a:bodyPr/>
                    <a:lstStyle/>
                    <a:p>
                      <a:pPr algn="l" fontAlgn="ctr">
                        <a:lnSpc>
                          <a:spcPct val="100000"/>
                        </a:lnSpc>
                        <a:spcBef>
                          <a:spcPts val="0"/>
                        </a:spcBef>
                        <a:spcAft>
                          <a:spcPts val="400"/>
                        </a:spcAft>
                        <a:tabLst>
                          <a:tab pos="709295" algn="r"/>
                          <a:tab pos="828040" algn="l"/>
                          <a:tab pos="1097915" algn="l"/>
                          <a:tab pos="1727835" algn="l"/>
                        </a:tabLst>
                      </a:pPr>
                      <a:r>
                        <a:rPr lang="de-DE" sz="2000" b="0" u="none" strike="noStrike" kern="1200" dirty="0">
                          <a:solidFill>
                            <a:schemeClr val="bg1">
                              <a:lumMod val="95000"/>
                            </a:schemeClr>
                          </a:solidFill>
                          <a:effectLst/>
                          <a:latin typeface="+mn-lt"/>
                          <a:ea typeface="+mn-ea"/>
                          <a:cs typeface="+mn-cs"/>
                        </a:rPr>
                        <a:t>PH Kärnten, F3BHLWA122</a:t>
                      </a:r>
                    </a:p>
                  </a:txBody>
                  <a:tcPr marL="68551" marR="48531" marT="34578" marB="41252" anchor="ctr">
                    <a:solidFill>
                      <a:schemeClr val="accent1"/>
                    </a:solidFill>
                  </a:tcPr>
                </a:tc>
                <a:tc>
                  <a:txBody>
                    <a:bodyPr/>
                    <a:lstStyle/>
                    <a:p>
                      <a:pPr algn="l" fontAlgn="ctr">
                        <a:lnSpc>
                          <a:spcPts val="1100"/>
                        </a:lnSpc>
                        <a:spcBef>
                          <a:spcPts val="0"/>
                        </a:spcBef>
                        <a:spcAft>
                          <a:spcPts val="800"/>
                        </a:spcAft>
                      </a:pPr>
                      <a:r>
                        <a:rPr lang="de-DE" sz="2000" b="0" u="none" strike="noStrike" dirty="0">
                          <a:solidFill>
                            <a:schemeClr val="bg1">
                              <a:lumMod val="95000"/>
                            </a:schemeClr>
                          </a:solidFill>
                          <a:effectLst/>
                          <a:latin typeface="+mn-lt"/>
                        </a:rPr>
                        <a:t>Sprachbewusster Unterricht: Konzepte und Beispiele für die kommerziellen Fächer</a:t>
                      </a:r>
                      <a:endParaRPr lang="de-DE" sz="1400" b="0" i="0" u="none" strike="noStrike" dirty="0">
                        <a:solidFill>
                          <a:schemeClr val="bg1">
                            <a:lumMod val="95000"/>
                          </a:schemeClr>
                        </a:solidFill>
                        <a:effectLst/>
                        <a:latin typeface="+mn-lt"/>
                      </a:endParaRPr>
                    </a:p>
                  </a:txBody>
                  <a:tcPr marL="68551" marR="9100" marT="0" marB="41252" anchor="ctr">
                    <a:solidFill>
                      <a:schemeClr val="accent1"/>
                    </a:solidFill>
                  </a:tcPr>
                </a:tc>
                <a:extLst>
                  <a:ext uri="{0D108BD9-81ED-4DB2-BD59-A6C34878D82A}">
                    <a16:rowId xmlns:a16="http://schemas.microsoft.com/office/drawing/2014/main" val="1528025625"/>
                  </a:ext>
                </a:extLst>
              </a:tr>
              <a:tr h="360040">
                <a:tc>
                  <a:txBody>
                    <a:bodyPr/>
                    <a:lstStyle/>
                    <a:p>
                      <a:pPr algn="l" fontAlgn="t">
                        <a:lnSpc>
                          <a:spcPts val="1100"/>
                        </a:lnSpc>
                        <a:spcBef>
                          <a:spcPts val="0"/>
                        </a:spcBef>
                        <a:spcAft>
                          <a:spcPts val="800"/>
                        </a:spcAft>
                      </a:pPr>
                      <a:r>
                        <a:rPr lang="de-DE" sz="1600" b="0" u="none" strike="noStrike">
                          <a:solidFill>
                            <a:srgbClr val="000000"/>
                          </a:solidFill>
                          <a:effectLst/>
                          <a:latin typeface="+mn-lt"/>
                        </a:rPr>
                        <a:t>Termin/e</a:t>
                      </a:r>
                      <a:endParaRPr lang="de-DE" sz="1600" b="0" i="0" u="none" strike="noStrike">
                        <a:effectLst/>
                        <a:latin typeface="+mn-lt"/>
                      </a:endParaRPr>
                    </a:p>
                  </a:txBody>
                  <a:tcPr marL="68551" marR="48531" marT="51564" marB="51564" anchor="ctr"/>
                </a:tc>
                <a:tc>
                  <a:txBody>
                    <a:bodyPr/>
                    <a:lstStyle/>
                    <a:p>
                      <a:pPr marL="0" algn="l" defTabSz="914400" rtl="0" eaLnBrk="1" fontAlgn="ctr" latinLnBrk="0" hangingPunct="1">
                        <a:lnSpc>
                          <a:spcPts val="1100"/>
                        </a:lnSpc>
                        <a:spcBef>
                          <a:spcPts val="0"/>
                        </a:spcBef>
                        <a:spcAft>
                          <a:spcPts val="800"/>
                        </a:spcAft>
                      </a:pPr>
                      <a:r>
                        <a:rPr lang="de-DE" sz="1600" b="0" u="none" strike="noStrike" kern="1200" dirty="0">
                          <a:solidFill>
                            <a:srgbClr val="000000"/>
                          </a:solidFill>
                          <a:effectLst/>
                          <a:latin typeface="+mn-lt"/>
                        </a:rPr>
                        <a:t>Do., 18.1.2024, 14:00 Uhr bis 17:15 Uhr – Anmeldung unter </a:t>
                      </a:r>
                      <a:r>
                        <a:rPr lang="de-AT" sz="1600" dirty="0">
                          <a:latin typeface="+mn-lt"/>
                          <a:hlinkClick r:id="rId2"/>
                        </a:rPr>
                        <a:t>Nachmeldung | PH Kärnten</a:t>
                      </a:r>
                      <a:endParaRPr lang="de-DE" sz="1600" b="0" i="0" u="none" strike="noStrike" kern="1200" dirty="0">
                        <a:solidFill>
                          <a:srgbClr val="000000"/>
                        </a:solidFill>
                        <a:effectLst/>
                        <a:latin typeface="+mn-lt"/>
                      </a:endParaRPr>
                    </a:p>
                  </a:txBody>
                  <a:tcPr marL="68551" marR="9100" marT="51564" marB="51564" anchor="ctr"/>
                </a:tc>
                <a:extLst>
                  <a:ext uri="{0D108BD9-81ED-4DB2-BD59-A6C34878D82A}">
                    <a16:rowId xmlns:a16="http://schemas.microsoft.com/office/drawing/2014/main" val="2230998377"/>
                  </a:ext>
                </a:extLst>
              </a:tr>
              <a:tr h="282900">
                <a:tc>
                  <a:txBody>
                    <a:bodyPr/>
                    <a:lstStyle/>
                    <a:p>
                      <a:pPr algn="l" fontAlgn="t">
                        <a:lnSpc>
                          <a:spcPts val="1100"/>
                        </a:lnSpc>
                        <a:spcBef>
                          <a:spcPts val="0"/>
                        </a:spcBef>
                        <a:spcAft>
                          <a:spcPts val="800"/>
                        </a:spcAft>
                      </a:pPr>
                      <a:r>
                        <a:rPr lang="de-DE" sz="1600" b="0" u="none" strike="noStrike" dirty="0">
                          <a:solidFill>
                            <a:srgbClr val="000000"/>
                          </a:solidFill>
                          <a:effectLst/>
                          <a:latin typeface="+mn-lt"/>
                        </a:rPr>
                        <a:t>Referenten/innen</a:t>
                      </a:r>
                      <a:endParaRPr lang="de-DE" sz="1600" b="0" i="0" u="none" strike="noStrike" dirty="0">
                        <a:effectLst/>
                        <a:latin typeface="+mn-lt"/>
                      </a:endParaRPr>
                    </a:p>
                  </a:txBody>
                  <a:tcPr marL="68551" marR="48531" marT="51564" marB="51564"/>
                </a:tc>
                <a:tc>
                  <a:txBody>
                    <a:bodyPr/>
                    <a:lstStyle/>
                    <a:p>
                      <a:pPr marL="0" algn="l" defTabSz="914400" rtl="0" eaLnBrk="1" fontAlgn="ctr" latinLnBrk="0" hangingPunct="1">
                        <a:lnSpc>
                          <a:spcPts val="1100"/>
                        </a:lnSpc>
                        <a:spcBef>
                          <a:spcPts val="0"/>
                        </a:spcBef>
                        <a:spcAft>
                          <a:spcPts val="0"/>
                        </a:spcAft>
                      </a:pPr>
                      <a:r>
                        <a:rPr lang="de-DE" sz="1600" b="0" u="none" strike="noStrike" kern="1200" dirty="0">
                          <a:solidFill>
                            <a:srgbClr val="000000"/>
                          </a:solidFill>
                          <a:effectLst/>
                          <a:latin typeface="+mn-lt"/>
                        </a:rPr>
                        <a:t>Gabriele Ehmoser, Robert Riegler</a:t>
                      </a:r>
                      <a:endParaRPr lang="de-DE" sz="1600" b="0" i="0" u="none" strike="noStrike" kern="1200" dirty="0">
                        <a:solidFill>
                          <a:srgbClr val="000000"/>
                        </a:solidFill>
                        <a:effectLst/>
                        <a:latin typeface="+mn-lt"/>
                      </a:endParaRPr>
                    </a:p>
                  </a:txBody>
                  <a:tcPr marL="68551" marR="9100" marT="51564" marB="51564" anchor="ctr"/>
                </a:tc>
                <a:extLst>
                  <a:ext uri="{0D108BD9-81ED-4DB2-BD59-A6C34878D82A}">
                    <a16:rowId xmlns:a16="http://schemas.microsoft.com/office/drawing/2014/main" val="1353881585"/>
                  </a:ext>
                </a:extLst>
              </a:tr>
              <a:tr h="2943176">
                <a:tc>
                  <a:txBody>
                    <a:bodyPr/>
                    <a:lstStyle/>
                    <a:p>
                      <a:pPr algn="l" fontAlgn="t">
                        <a:lnSpc>
                          <a:spcPts val="1100"/>
                        </a:lnSpc>
                        <a:spcBef>
                          <a:spcPts val="0"/>
                        </a:spcBef>
                        <a:spcAft>
                          <a:spcPts val="800"/>
                        </a:spcAft>
                      </a:pPr>
                      <a:r>
                        <a:rPr lang="de-DE" sz="1600" b="0" u="none" strike="noStrike" dirty="0">
                          <a:solidFill>
                            <a:srgbClr val="000000"/>
                          </a:solidFill>
                          <a:effectLst/>
                          <a:latin typeface="+mn-lt"/>
                        </a:rPr>
                        <a:t>Inhalt</a:t>
                      </a:r>
                      <a:endParaRPr lang="de-DE" sz="1600" b="0" i="0" u="none" strike="noStrike" dirty="0">
                        <a:effectLst/>
                        <a:latin typeface="+mn-lt"/>
                      </a:endParaRPr>
                    </a:p>
                  </a:txBody>
                  <a:tcPr marL="68551" marR="48531" marT="144000" marB="51564"/>
                </a:tc>
                <a:tc>
                  <a:txBody>
                    <a:bodyPr/>
                    <a:lstStyle/>
                    <a:p>
                      <a:pPr algn="l" fontAlgn="ctr">
                        <a:lnSpc>
                          <a:spcPct val="140000"/>
                        </a:lnSpc>
                        <a:spcBef>
                          <a:spcPts val="0"/>
                        </a:spcBef>
                        <a:spcAft>
                          <a:spcPts val="800"/>
                        </a:spcAft>
                      </a:pPr>
                      <a:r>
                        <a:rPr lang="de-DE" sz="1600" b="0" i="0" u="none" strike="noStrike" dirty="0">
                          <a:effectLst/>
                          <a:latin typeface="+mn-lt"/>
                        </a:rPr>
                        <a:t>Die Veranstaltung verfolgt das Ziel, praxisnah Perspektiven des sprachbewussten bzw. sprachsensiblen </a:t>
                      </a:r>
                      <a:r>
                        <a:rPr lang="de-DE" sz="1600" b="0" i="0" u="none" strike="noStrike">
                          <a:effectLst/>
                          <a:latin typeface="+mn-lt"/>
                        </a:rPr>
                        <a:t>Unterrichts </a:t>
                      </a:r>
                      <a:br>
                        <a:rPr lang="de-DE" sz="1600" b="0" i="0" u="none" strike="noStrike">
                          <a:effectLst/>
                          <a:latin typeface="+mn-lt"/>
                        </a:rPr>
                      </a:br>
                      <a:r>
                        <a:rPr lang="de-DE" sz="1600" b="0" i="0" u="none" strike="noStrike">
                          <a:effectLst/>
                          <a:latin typeface="+mn-lt"/>
                        </a:rPr>
                        <a:t>in </a:t>
                      </a:r>
                      <a:r>
                        <a:rPr lang="de-DE" sz="1600" b="0" i="0" u="none" strike="noStrike" dirty="0">
                          <a:effectLst/>
                          <a:latin typeface="+mn-lt"/>
                        </a:rPr>
                        <a:t>den verschiedenen kommerziellen Fächern, etwa Betriebswirtschaft und Rechnungswesen, auszuloten.</a:t>
                      </a:r>
                    </a:p>
                    <a:p>
                      <a:pPr algn="l" fontAlgn="ctr">
                        <a:lnSpc>
                          <a:spcPct val="140000"/>
                        </a:lnSpc>
                        <a:spcBef>
                          <a:spcPts val="0"/>
                        </a:spcBef>
                        <a:spcAft>
                          <a:spcPts val="800"/>
                        </a:spcAft>
                      </a:pPr>
                      <a:r>
                        <a:rPr lang="de-DE" sz="1600" b="0" i="0" u="none" strike="noStrike" dirty="0">
                          <a:effectLst/>
                          <a:latin typeface="+mn-lt"/>
                        </a:rPr>
                        <a:t>Dabei werden verschiedene Konzepte sowie konkrete Anwendungsbeispiele zur Diskussion gestellt.</a:t>
                      </a:r>
                    </a:p>
                  </a:txBody>
                  <a:tcPr marL="68551" marR="9100" marT="0" marB="51564"/>
                </a:tc>
                <a:extLst>
                  <a:ext uri="{0D108BD9-81ED-4DB2-BD59-A6C34878D82A}">
                    <a16:rowId xmlns:a16="http://schemas.microsoft.com/office/drawing/2014/main" val="1737969528"/>
                  </a:ext>
                </a:extLst>
              </a:tr>
              <a:tr h="282900">
                <a:tc>
                  <a:txBody>
                    <a:bodyPr/>
                    <a:lstStyle/>
                    <a:p>
                      <a:pPr algn="l" fontAlgn="ctr">
                        <a:lnSpc>
                          <a:spcPts val="1100"/>
                        </a:lnSpc>
                        <a:spcBef>
                          <a:spcPts val="0"/>
                        </a:spcBef>
                        <a:spcAft>
                          <a:spcPts val="800"/>
                        </a:spcAft>
                      </a:pPr>
                      <a:r>
                        <a:rPr lang="de-DE" sz="1600" b="0" u="none" strike="noStrike">
                          <a:solidFill>
                            <a:srgbClr val="000000"/>
                          </a:solidFill>
                          <a:effectLst/>
                          <a:latin typeface="+mn-lt"/>
                        </a:rPr>
                        <a:t>Zielgruppe/n</a:t>
                      </a:r>
                      <a:endParaRPr lang="de-DE" sz="1600" b="0" i="0" u="none" strike="noStrike">
                        <a:effectLst/>
                        <a:latin typeface="+mn-lt"/>
                      </a:endParaRPr>
                    </a:p>
                  </a:txBody>
                  <a:tcPr marL="68551" marR="48531" marT="51564" marB="51564" anchor="ctr"/>
                </a:tc>
                <a:tc>
                  <a:txBody>
                    <a:bodyPr/>
                    <a:lstStyle/>
                    <a:p>
                      <a:pPr algn="l" fontAlgn="ctr">
                        <a:lnSpc>
                          <a:spcPts val="1100"/>
                        </a:lnSpc>
                        <a:spcBef>
                          <a:spcPts val="0"/>
                        </a:spcBef>
                        <a:spcAft>
                          <a:spcPts val="800"/>
                        </a:spcAft>
                      </a:pPr>
                      <a:r>
                        <a:rPr lang="de-DE" sz="1600" b="0" u="none" strike="noStrike" kern="1200" dirty="0">
                          <a:solidFill>
                            <a:srgbClr val="000000"/>
                          </a:solidFill>
                          <a:effectLst/>
                          <a:latin typeface="+mn-lt"/>
                        </a:rPr>
                        <a:t>Lehrer*innen der kommerziellen Fächer</a:t>
                      </a:r>
                      <a:endParaRPr lang="de-DE" sz="1600" b="0" i="0" u="none" strike="noStrike" kern="1200" dirty="0">
                        <a:solidFill>
                          <a:srgbClr val="000000"/>
                        </a:solidFill>
                        <a:effectLst/>
                        <a:latin typeface="+mn-lt"/>
                      </a:endParaRPr>
                    </a:p>
                  </a:txBody>
                  <a:tcPr marL="68551" marR="9100" marT="51564" marB="51564" anchor="ctr"/>
                </a:tc>
                <a:extLst>
                  <a:ext uri="{0D108BD9-81ED-4DB2-BD59-A6C34878D82A}">
                    <a16:rowId xmlns:a16="http://schemas.microsoft.com/office/drawing/2014/main" val="1534403280"/>
                  </a:ext>
                </a:extLst>
              </a:tr>
            </a:tbl>
          </a:graphicData>
        </a:graphic>
      </p:graphicFrame>
      <p:pic>
        <p:nvPicPr>
          <p:cNvPr id="1026" name="Picture 2" descr="Home">
            <a:extLst>
              <a:ext uri="{FF2B5EF4-FFF2-40B4-BE49-F238E27FC236}">
                <a16:creationId xmlns:a16="http://schemas.microsoft.com/office/drawing/2014/main" id="{4432DAD3-AA24-76FE-08F2-DB13D3B1C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2" y="476672"/>
            <a:ext cx="1610677" cy="1618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91410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1111</Words>
  <Application>Microsoft Office PowerPoint</Application>
  <PresentationFormat>Breitbild</PresentationFormat>
  <Paragraphs>107</Paragraphs>
  <Slides>11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Calibri</vt:lpstr>
      <vt:lpstr>Calibri Light</vt:lpstr>
      <vt:lpstr>Office</vt:lpstr>
      <vt:lpstr> Sprachbewusster Unterricht an BMHS  Veranstaltungen 2023/24</vt:lpstr>
      <vt:lpstr>Unser Team</vt:lpstr>
      <vt:lpstr>Was ist sprachbewusster Unterricht?  Sprachbewusster Unterricht unterstützt Lernende auf ihrem Weg zur kompetenten Anwendung der Fachsprachen.</vt:lpstr>
      <vt:lpstr>Unsere Veranstaltungen</vt:lpstr>
      <vt:lpstr>Unsere Veranstaltungen</vt:lpstr>
      <vt:lpstr>Unsere Veranstaltungen</vt:lpstr>
      <vt:lpstr>Unsere Veranstaltungen</vt:lpstr>
      <vt:lpstr>Unsere Veranstaltungen</vt:lpstr>
      <vt:lpstr>Unsere Veranstaltungen</vt:lpstr>
      <vt:lpstr>Unsere Veranstaltungen</vt:lpstr>
      <vt:lpstr>Unsere Veranstaltungen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Sprachbewusster Unterricht an BMHS  Veranstaltungen im Sommersemester 2023</dc:title>
  <dc:creator>RRIEGLER</dc:creator>
  <cp:lastModifiedBy>Robert Riegler</cp:lastModifiedBy>
  <cp:revision>19</cp:revision>
  <dcterms:created xsi:type="dcterms:W3CDTF">2023-02-15T17:35:13Z</dcterms:created>
  <dcterms:modified xsi:type="dcterms:W3CDTF">2023-10-07T08:17:48Z</dcterms:modified>
</cp:coreProperties>
</file>