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2" r:id="rId3"/>
    <p:sldId id="257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63" r:id="rId12"/>
  </p:sldIdLst>
  <p:sldSz cx="12192000" cy="6858000"/>
  <p:notesSz cx="6858000" cy="9144000"/>
  <p:defaultTextStyle>
    <a:defPPr>
      <a:defRPr lang="en-A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1BB"/>
    <a:srgbClr val="FCC643"/>
    <a:srgbClr val="C73636"/>
    <a:srgbClr val="0082BE"/>
    <a:srgbClr val="257B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4BB86A-D91B-5330-500D-3F27BF8D9B1F}" v="1428" dt="2024-09-18T09:00:31.8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/>
    <p:restoredTop sz="94654"/>
  </p:normalViewPr>
  <p:slideViewPr>
    <p:cSldViewPr snapToGrid="0">
      <p:cViewPr varScale="1">
        <p:scale>
          <a:sx n="89" d="100"/>
          <a:sy n="89" d="100"/>
        </p:scale>
        <p:origin x="9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B8778-0E7E-3A28-D244-7B8DB11940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41AF16-CD10-A00D-6EEB-1D7E29C334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638E5F-714A-7C81-7EC2-890E21BEF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C3A7-894B-CB44-A9EF-BB460EDC11F3}" type="datetimeFigureOut">
              <a:rPr lang="en-AT" smtClean="0"/>
              <a:t>09/19/2024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FBED4-E0E2-CBC6-0BD8-039FC2DF9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24DA2-3871-F7D6-161A-D90C6657F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0037-2F2C-254F-B066-593DFAE3E336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910004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40A3C-E17C-53A2-5421-140BDC652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AD8548-39AB-9CDB-3998-B9527EF1C3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30486-E413-65D7-3A4B-515E531AA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C3A7-894B-CB44-A9EF-BB460EDC11F3}" type="datetimeFigureOut">
              <a:rPr lang="en-AT" smtClean="0"/>
              <a:t>09/19/2024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04E8D-55E2-732D-9161-F3241EA74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CCAC6-457A-49CA-3E7B-46C24CC91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0037-2F2C-254F-B066-593DFAE3E336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839701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1CA60A-024C-23DF-87C4-3583929371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2DDC59-F1A0-42B5-0207-E8D553820A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4DF3F-463A-E9F1-9F91-AEC5A307E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C3A7-894B-CB44-A9EF-BB460EDC11F3}" type="datetimeFigureOut">
              <a:rPr lang="en-AT" smtClean="0"/>
              <a:t>09/19/2024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580A9-E68A-FFB7-16F5-0D84604B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4BA7B-997C-C0E6-2D62-2E63A8260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0037-2F2C-254F-B066-593DFAE3E336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97708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A5800-0880-36B9-7E08-FA1A37D32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68391-84BA-020F-A0D2-135993ED1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3809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379D1-FC22-6455-E0A1-AB9980C8FD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640733"/>
            <a:ext cx="2743200" cy="365125"/>
          </a:xfrm>
        </p:spPr>
        <p:txBody>
          <a:bodyPr/>
          <a:lstStyle/>
          <a:p>
            <a:fld id="{B8BAC3A7-894B-CB44-A9EF-BB460EDC11F3}" type="datetimeFigureOut">
              <a:rPr lang="en-AT" smtClean="0"/>
              <a:t>09/19/2024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F55A1-012E-CA78-C1FB-DE68B967D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5640733"/>
            <a:ext cx="4114800" cy="365125"/>
          </a:xfrm>
        </p:spPr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FBA98-1FA9-41D5-FE6F-2283CF34D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5640733"/>
            <a:ext cx="2743200" cy="365125"/>
          </a:xfrm>
        </p:spPr>
        <p:txBody>
          <a:bodyPr/>
          <a:lstStyle/>
          <a:p>
            <a:fld id="{DCC70037-2F2C-254F-B066-593DFAE3E336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473724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8989B-3CC7-0F2A-3C6A-6A480F2C2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B48AC4-0825-F9EF-6C5A-CD96FC387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7E7FC-8A27-15BB-529C-2304F1C9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C3A7-894B-CB44-A9EF-BB460EDC11F3}" type="datetimeFigureOut">
              <a:rPr lang="en-AT" smtClean="0"/>
              <a:t>09/19/2024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979E5-1866-70CD-1ACD-9BB1A3DE4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AB4CB-8218-A847-500E-D96483186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0037-2F2C-254F-B066-593DFAE3E336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663248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F8187-1837-3F74-E547-CEA4C6465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2020F-7DFE-FE90-F00B-E94CAFF781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16959D-0F19-8445-9622-CDBC36382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C3955C-4395-48A7-0121-F155E17D9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C3A7-894B-CB44-A9EF-BB460EDC11F3}" type="datetimeFigureOut">
              <a:rPr lang="en-AT" smtClean="0"/>
              <a:t>09/19/2024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D393EF-B382-EAA2-1683-EAA3DD195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279931-B821-65D8-F6F4-35B9C220A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0037-2F2C-254F-B066-593DFAE3E336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1372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3CDF4-0713-0270-3C9A-EDF139906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049838-161D-F0BC-C431-9D1B3DB78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B7A9C8-67AF-6593-FC8F-8A8FCEA42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6CE759-443E-B535-C5B3-77C44B4E31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DB70AC-E3E2-53D9-09B6-178B46CD66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9C9041-A773-1108-5A5D-83C60157C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C3A7-894B-CB44-A9EF-BB460EDC11F3}" type="datetimeFigureOut">
              <a:rPr lang="en-AT" smtClean="0"/>
              <a:t>09/19/2024</a:t>
            </a:fld>
            <a:endParaRPr lang="en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8EB263-A9BE-233D-5AA5-6956B3568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D13EB9-0066-E499-E02A-B1779BA57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0037-2F2C-254F-B066-593DFAE3E336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440559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D1D46-BE42-EF86-63A6-D5C4FF808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317F49-BFEA-F5A6-BE7B-1B3994F3C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C3A7-894B-CB44-A9EF-BB460EDC11F3}" type="datetimeFigureOut">
              <a:rPr lang="en-AT" smtClean="0"/>
              <a:t>09/19/2024</a:t>
            </a:fld>
            <a:endParaRPr lang="en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C2281-77F7-CB0E-F96A-9FB5ED333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FBCCD1-2D8C-7141-25EA-1202181F7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0037-2F2C-254F-B066-593DFAE3E336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643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06189D-ED6B-5FAF-67C8-9A623753A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C3A7-894B-CB44-A9EF-BB460EDC11F3}" type="datetimeFigureOut">
              <a:rPr lang="en-AT" smtClean="0"/>
              <a:t>09/19/2024</a:t>
            </a:fld>
            <a:endParaRPr lang="en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3800F1-0957-C730-02B0-58F3050C7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944F6D-8F59-5CB2-23B1-E2EF4CCD1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0037-2F2C-254F-B066-593DFAE3E336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12727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7928E-A739-D7FC-9F7B-AE7BB4477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E6342-BB64-C97A-3FF5-87A0B1B97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62C945-DFB8-E7CA-8E74-FE7463BF31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CFFC-83F6-1EAB-3AA8-91CEB6581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C3A7-894B-CB44-A9EF-BB460EDC11F3}" type="datetimeFigureOut">
              <a:rPr lang="en-AT" smtClean="0"/>
              <a:t>09/19/2024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E768D-5534-6169-54C2-09C7A7836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00106-B6E9-421B-D3FC-D2228E68C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0037-2F2C-254F-B066-593DFAE3E336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418398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71585-7EFF-1203-1FF0-0B08338D2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B28CC8-10EB-5B25-48E0-61DED42D72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D04C73-DFB6-9F81-4512-3D1AA7EF39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DD5CAE-F8C3-ED34-450E-F18F0F26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C3A7-894B-CB44-A9EF-BB460EDC11F3}" type="datetimeFigureOut">
              <a:rPr lang="en-AT" smtClean="0"/>
              <a:t>09/19/2024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7D55FC-F586-25DD-E0FE-D1B0E5DC1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A29380-ADF1-4C98-83A3-CAA25D972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0037-2F2C-254F-B066-593DFAE3E336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921876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25B34B-EBC5-97FE-C840-B5FC72F4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D4026-6BF6-E281-6AA5-FD8AFEC4F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1B904-5CFA-DE63-F7EC-7C0F702CE7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AC3A7-894B-CB44-A9EF-BB460EDC11F3}" type="datetimeFigureOut">
              <a:rPr lang="en-AT" smtClean="0"/>
              <a:t>09/19/2024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62EA6-331D-F152-68A7-D69A7AFF54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06F04-C14E-3A5D-0FBB-D25691842C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70037-2F2C-254F-B066-593DFAE3E336}" type="slidenum">
              <a:rPr lang="en-AT" smtClean="0"/>
              <a:t>‹Nr.›</a:t>
            </a:fld>
            <a:endParaRPr lang="en-AT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7DBA72-A363-1BC2-1428-E8FD1B634EE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0" y="6182873"/>
            <a:ext cx="12191999" cy="67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69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esz.at/material-center/?mc_filters=%7B%22language%22%3A%7B%22values%22%3A%5B%221%22%5D%2C%22filtertype%22%3A%22mm%22%7D%2C%22educationlevel%22%3A%7B%22values%22%3A%5B%223%2C4%22%5D%2C%22filtertype%22%3A%22mm%22%7D%2C%22tx_rboesz_domain_model_material.database%22%3A%7B%22values%22%3A%5B%223%22%5D%2C%22filtertype%22%3A%22in%22%7D%2C%22skill%22%3A%7B%22values%22%3A%5B%2214%22%5D%2C%22filtertype%22%3A%22mm%22%7D%7D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ohanna.kaiserseder@gmail.com" TargetMode="External"/><Relationship Id="rId2" Type="http://schemas.openxmlformats.org/officeDocument/2006/relationships/hyperlink" Target="mailto:jasmin.peskoller@uibk.ac.a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gazdik@oesz.at" TargetMode="External"/><Relationship Id="rId5" Type="http://schemas.openxmlformats.org/officeDocument/2006/relationships/hyperlink" Target="mailto:goeschl@oesz.at" TargetMode="External"/><Relationship Id="rId4" Type="http://schemas.openxmlformats.org/officeDocument/2006/relationships/hyperlink" Target="mailto:nick.lang@vs-krones.edu.graz.a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oeszplattform.at/course/view.php?id=8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0152328-363F-B73F-D7A8-C5CF46D104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-1"/>
            <a:ext cx="12192000" cy="6857173"/>
          </a:xfrm>
        </p:spPr>
      </p:pic>
    </p:spTree>
    <p:extLst>
      <p:ext uri="{BB962C8B-B14F-4D97-AF65-F5344CB8AC3E}">
        <p14:creationId xmlns:p14="http://schemas.microsoft.com/office/powerpoint/2010/main" val="277829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16FAEF-AC2E-3961-97AF-862723981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Link ÖSZ Material Center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DBB33A-903A-4173-96C2-EA6C7DFA2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2"/>
              </a:rPr>
              <a:t>https://www.oesz.at/material-center/?mc_filters=%7B%22language%22%3A%7B%22values%22%3A%5B%221%22%5D%2C%22filtertype%22%3A%22mm%22%7D%2C%22educationlevel%22%3A%7B%22values%22%3A%5B%223%2C4%22%5D%2C%22filtertype%22%3A%22mm%22%7D%2C%22tx_rboesz_domain_model_material.database%22%3A%7B%22values%22%3A%5B%223%22%5D%2C%22filtertype%22%3A%22in%22%7D%2C%22skill%22%3A%7B%22values%22%3A%5B%2214%22%5D%2C%22filtertype%22%3A%22mm%22%7D%7D</a:t>
            </a: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3243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63184DA-DA5E-B3BA-96D6-30D4B1BBBA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-1"/>
            <a:ext cx="12192000" cy="6857173"/>
          </a:xfrm>
        </p:spPr>
      </p:pic>
    </p:spTree>
    <p:extLst>
      <p:ext uri="{BB962C8B-B14F-4D97-AF65-F5344CB8AC3E}">
        <p14:creationId xmlns:p14="http://schemas.microsoft.com/office/powerpoint/2010/main" val="2408479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CB404B5-AF10-C1FA-AD2D-3C2123A8DFC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35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F4E1C2-F6E2-5482-6728-BB6861C78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84938" y="1689754"/>
            <a:ext cx="6222124" cy="2571429"/>
          </a:xfrm>
        </p:spPr>
        <p:txBody>
          <a:bodyPr anchor="ctr" anchorCtr="0">
            <a:normAutofit/>
          </a:bodyPr>
          <a:lstStyle/>
          <a:p>
            <a:pPr>
              <a:lnSpc>
                <a:spcPct val="80000"/>
              </a:lnSpc>
            </a:pPr>
            <a:r>
              <a:rPr lang="en-AT" b="1">
                <a:solidFill>
                  <a:srgbClr val="0081BB"/>
                </a:solidFill>
                <a:latin typeface="+mn-lt"/>
              </a:rPr>
              <a:t>IKM PLUS</a:t>
            </a:r>
            <a:br>
              <a:rPr lang="en-AT" b="1" dirty="0">
                <a:latin typeface="+mn-lt"/>
              </a:rPr>
            </a:br>
            <a:r>
              <a:rPr lang="de-DE" b="1">
                <a:solidFill>
                  <a:srgbClr val="0081BB"/>
                </a:solidFill>
                <a:latin typeface="+mn-lt"/>
                <a:ea typeface="Calibri"/>
                <a:cs typeface="Calibri"/>
              </a:rPr>
              <a:t>ÖSZ-IQS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A3C6A34-6040-DD64-87E9-9D1A4834AF4A}"/>
              </a:ext>
            </a:extLst>
          </p:cNvPr>
          <p:cNvSpPr txBox="1">
            <a:spLocks/>
          </p:cNvSpPr>
          <p:nvPr/>
        </p:nvSpPr>
        <p:spPr>
          <a:xfrm>
            <a:off x="2984938" y="3982835"/>
            <a:ext cx="6222124" cy="130386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T" sz="2800" dirty="0">
                <a:solidFill>
                  <a:srgbClr val="0081BB"/>
                </a:solidFill>
                <a:latin typeface="+mn-lt"/>
              </a:rPr>
              <a:t>Begleitmaterialien zu Englisch-Zuhören</a:t>
            </a:r>
            <a:endParaRPr lang="de-DE" sz="2800">
              <a:solidFill>
                <a:srgbClr val="0081BB"/>
              </a:solidFill>
              <a:latin typeface="+mn-lt"/>
              <a:ea typeface="Calibri" panose="020F0502020204030204"/>
              <a:cs typeface="Calibri" panose="020F0502020204030204"/>
            </a:endParaRPr>
          </a:p>
          <a:p>
            <a:r>
              <a:rPr lang="de-DE" sz="2800" dirty="0">
                <a:solidFill>
                  <a:srgbClr val="0081BB"/>
                </a:solidFill>
                <a:latin typeface="+mn-lt"/>
                <a:ea typeface="Calibri"/>
                <a:cs typeface="Calibri"/>
              </a:rPr>
              <a:t>2024-2025</a:t>
            </a:r>
          </a:p>
          <a:p>
            <a:r>
              <a:rPr lang="de-DE" sz="2800" dirty="0">
                <a:solidFill>
                  <a:srgbClr val="0081BB"/>
                </a:solidFill>
                <a:latin typeface="+mn-lt"/>
                <a:ea typeface="Calibri"/>
                <a:cs typeface="Calibri"/>
              </a:rPr>
              <a:t>AG-Sitzung 19.09.2024</a:t>
            </a:r>
          </a:p>
        </p:txBody>
      </p:sp>
    </p:spTree>
    <p:extLst>
      <p:ext uri="{BB962C8B-B14F-4D97-AF65-F5344CB8AC3E}">
        <p14:creationId xmlns:p14="http://schemas.microsoft.com/office/powerpoint/2010/main" val="211457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C91CB-8915-8D2D-2C47-1097378BF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0081BB"/>
                </a:solidFill>
                <a:latin typeface="+mn-lt"/>
                <a:ea typeface="Calibri"/>
                <a:cs typeface="Calibri"/>
              </a:rPr>
              <a:t>Arbeitsgruppe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E875E-9C0B-F87E-1B87-DDE0D4A45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>
                <a:ea typeface="Calibri"/>
                <a:cs typeface="Calibri"/>
              </a:rPr>
              <a:t>Jasmin </a:t>
            </a:r>
            <a:r>
              <a:rPr lang="de-DE" dirty="0" err="1">
                <a:ea typeface="Calibri"/>
                <a:cs typeface="Calibri"/>
              </a:rPr>
              <a:t>Peskoller</a:t>
            </a:r>
            <a:r>
              <a:rPr lang="de-DE" dirty="0">
                <a:ea typeface="Calibri"/>
                <a:cs typeface="Calibri"/>
              </a:rPr>
              <a:t> (</a:t>
            </a:r>
            <a:r>
              <a:rPr lang="de-DE" dirty="0">
                <a:ea typeface="+mn-lt"/>
                <a:cs typeface="+mn-lt"/>
                <a:hlinkClick r:id="rId2"/>
              </a:rPr>
              <a:t>jasmin.peskoller@uibk.ac.at</a:t>
            </a:r>
            <a:r>
              <a:rPr lang="de-DE" dirty="0">
                <a:ea typeface="Calibri"/>
                <a:cs typeface="Calibri"/>
              </a:rPr>
              <a:t>): Theorie</a:t>
            </a:r>
          </a:p>
          <a:p>
            <a:r>
              <a:rPr lang="de-DE" dirty="0">
                <a:ea typeface="Calibri"/>
                <a:cs typeface="Calibri"/>
              </a:rPr>
              <a:t>Johanna Kaiserseder (</a:t>
            </a:r>
            <a:r>
              <a:rPr lang="de-DE" dirty="0">
                <a:ea typeface="+mn-lt"/>
                <a:cs typeface="+mn-lt"/>
                <a:hlinkClick r:id="rId3"/>
              </a:rPr>
              <a:t>johanna.kaiserseder@gmail.com</a:t>
            </a:r>
            <a:r>
              <a:rPr lang="de-DE" dirty="0">
                <a:ea typeface="Calibri"/>
                <a:cs typeface="Calibri"/>
              </a:rPr>
              <a:t>): Aufgabenbeispiele</a:t>
            </a:r>
          </a:p>
          <a:p>
            <a:r>
              <a:rPr lang="de-DE" dirty="0">
                <a:ea typeface="Calibri"/>
                <a:cs typeface="Calibri"/>
              </a:rPr>
              <a:t>Nick Lang (</a:t>
            </a:r>
            <a:r>
              <a:rPr lang="de-DE" dirty="0">
                <a:ea typeface="+mn-lt"/>
                <a:cs typeface="+mn-lt"/>
                <a:hlinkClick r:id="rId4"/>
              </a:rPr>
              <a:t>nick.lang@vs-krones.edu.graz.at</a:t>
            </a:r>
            <a:r>
              <a:rPr lang="de-DE" dirty="0">
                <a:ea typeface="Calibri"/>
                <a:cs typeface="Calibri"/>
              </a:rPr>
              <a:t>): Aufnahmen</a:t>
            </a:r>
          </a:p>
          <a:p>
            <a:r>
              <a:rPr lang="de-DE" dirty="0">
                <a:ea typeface="Calibri"/>
                <a:cs typeface="Calibri"/>
              </a:rPr>
              <a:t>Albert </a:t>
            </a:r>
            <a:r>
              <a:rPr lang="de-DE" dirty="0" err="1">
                <a:ea typeface="Calibri"/>
                <a:cs typeface="Calibri"/>
              </a:rPr>
              <a:t>Göschl</a:t>
            </a:r>
            <a:r>
              <a:rPr lang="de-DE" dirty="0">
                <a:ea typeface="Calibri"/>
                <a:cs typeface="Calibri"/>
              </a:rPr>
              <a:t>/ÖSZ (</a:t>
            </a:r>
            <a:r>
              <a:rPr lang="de-DE" dirty="0">
                <a:ea typeface="+mn-lt"/>
                <a:cs typeface="+mn-lt"/>
                <a:hlinkClick r:id="rId5"/>
              </a:rPr>
              <a:t>goeschl@oesz.at</a:t>
            </a:r>
            <a:r>
              <a:rPr lang="de-DE" dirty="0">
                <a:ea typeface="Calibri"/>
                <a:cs typeface="Calibri"/>
              </a:rPr>
              <a:t>): Projektleitung</a:t>
            </a:r>
          </a:p>
          <a:p>
            <a:r>
              <a:rPr lang="de-DE" dirty="0">
                <a:ea typeface="Calibri"/>
                <a:cs typeface="Calibri"/>
              </a:rPr>
              <a:t>Anna </a:t>
            </a:r>
            <a:r>
              <a:rPr lang="de-DE" dirty="0" err="1">
                <a:ea typeface="Calibri"/>
                <a:cs typeface="Calibri"/>
              </a:rPr>
              <a:t>Gazdik</a:t>
            </a:r>
            <a:r>
              <a:rPr lang="de-DE" dirty="0">
                <a:ea typeface="Calibri"/>
                <a:cs typeface="Calibri"/>
              </a:rPr>
              <a:t>/ÖSZ (</a:t>
            </a:r>
            <a:r>
              <a:rPr lang="de-DE" dirty="0">
                <a:ea typeface="Calibri"/>
                <a:cs typeface="Calibri"/>
                <a:hlinkClick r:id="rId6"/>
              </a:rPr>
              <a:t>gazdik@oesz.at</a:t>
            </a:r>
            <a:r>
              <a:rPr lang="de-DE" dirty="0">
                <a:ea typeface="Calibri"/>
                <a:cs typeface="Calibri"/>
              </a:rPr>
              <a:t>): Projektkoordination</a:t>
            </a:r>
          </a:p>
        </p:txBody>
      </p:sp>
    </p:spTree>
    <p:extLst>
      <p:ext uri="{BB962C8B-B14F-4D97-AF65-F5344CB8AC3E}">
        <p14:creationId xmlns:p14="http://schemas.microsoft.com/office/powerpoint/2010/main" val="3041080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43585E-2595-6A84-1423-B4A735D1C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ea typeface="Calibri Light"/>
                <a:cs typeface="Calibri Light"/>
              </a:rPr>
              <a:t>Ziel des Projektes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0312E2-C370-0289-5195-3F317873F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>
                <a:latin typeface="Calibri"/>
                <a:ea typeface="Calibri"/>
                <a:cs typeface="Calibri"/>
              </a:rPr>
              <a:t>Erstellung einer Broschüre zur </a:t>
            </a:r>
            <a:r>
              <a:rPr lang="de-DE" b="1" dirty="0">
                <a:latin typeface="Calibri"/>
                <a:ea typeface="Calibri"/>
                <a:cs typeface="Calibri"/>
              </a:rPr>
              <a:t>Förderung</a:t>
            </a:r>
            <a:r>
              <a:rPr lang="de-DE" dirty="0">
                <a:latin typeface="Calibri"/>
                <a:ea typeface="Calibri"/>
                <a:cs typeface="Calibri"/>
              </a:rPr>
              <a:t> der Zuhörkompetenz in Englisch</a:t>
            </a:r>
          </a:p>
          <a:p>
            <a:r>
              <a:rPr lang="de-DE" dirty="0">
                <a:latin typeface="Calibri"/>
                <a:ea typeface="Calibri"/>
                <a:cs typeface="Calibri"/>
              </a:rPr>
              <a:t>Theorie (ca. 30 Seiten) + </a:t>
            </a:r>
            <a:r>
              <a:rPr lang="de-DE" dirty="0" err="1">
                <a:latin typeface="Calibri"/>
                <a:ea typeface="Calibri"/>
                <a:cs typeface="Calibri"/>
              </a:rPr>
              <a:t>ca</a:t>
            </a:r>
            <a:r>
              <a:rPr lang="de-DE" dirty="0">
                <a:latin typeface="Calibri"/>
                <a:ea typeface="Calibri"/>
                <a:cs typeface="Calibri"/>
              </a:rPr>
              <a:t> 6 Aufgabenbeispiele (A2-B1, 1 pro Hörstrategie: </a:t>
            </a:r>
            <a:r>
              <a:rPr lang="de-DE" dirty="0" err="1">
                <a:latin typeface="Calibri"/>
                <a:ea typeface="Calibri"/>
                <a:cs typeface="Calibri"/>
              </a:rPr>
              <a:t>gist</a:t>
            </a:r>
            <a:r>
              <a:rPr lang="de-DE" dirty="0">
                <a:latin typeface="Calibri"/>
                <a:ea typeface="Calibri"/>
                <a:cs typeface="Calibri"/>
              </a:rPr>
              <a:t>, </a:t>
            </a:r>
            <a:r>
              <a:rPr lang="de-DE" dirty="0" err="1">
                <a:latin typeface="Calibri"/>
                <a:ea typeface="Calibri"/>
                <a:cs typeface="Calibri"/>
              </a:rPr>
              <a:t>specific</a:t>
            </a:r>
            <a:r>
              <a:rPr lang="de-DE" dirty="0">
                <a:latin typeface="Calibri"/>
                <a:ea typeface="Calibri"/>
                <a:cs typeface="Calibri"/>
              </a:rPr>
              <a:t> </a:t>
            </a:r>
            <a:r>
              <a:rPr lang="de-DE" dirty="0" err="1">
                <a:latin typeface="Calibri"/>
                <a:ea typeface="Calibri"/>
                <a:cs typeface="Calibri"/>
              </a:rPr>
              <a:t>information</a:t>
            </a:r>
            <a:r>
              <a:rPr lang="de-DE" dirty="0">
                <a:latin typeface="Calibri"/>
                <a:ea typeface="Calibri"/>
                <a:cs typeface="Calibri"/>
              </a:rPr>
              <a:t>, </a:t>
            </a:r>
            <a:r>
              <a:rPr lang="de-DE" dirty="0" err="1">
                <a:latin typeface="Calibri"/>
                <a:ea typeface="Calibri"/>
                <a:cs typeface="Calibri"/>
              </a:rPr>
              <a:t>main</a:t>
            </a:r>
            <a:r>
              <a:rPr lang="de-DE" dirty="0">
                <a:latin typeface="Calibri"/>
                <a:ea typeface="Calibri"/>
                <a:cs typeface="Calibri"/>
              </a:rPr>
              <a:t> </a:t>
            </a:r>
            <a:r>
              <a:rPr lang="de-DE" dirty="0" err="1">
                <a:latin typeface="Calibri"/>
                <a:ea typeface="Calibri"/>
                <a:cs typeface="Calibri"/>
              </a:rPr>
              <a:t>ideas</a:t>
            </a:r>
            <a:r>
              <a:rPr lang="de-DE" dirty="0">
                <a:latin typeface="Calibri"/>
                <a:ea typeface="Calibri"/>
                <a:cs typeface="Calibri"/>
              </a:rPr>
              <a:t> and </a:t>
            </a:r>
            <a:r>
              <a:rPr lang="de-DE" dirty="0" err="1">
                <a:latin typeface="Calibri"/>
                <a:ea typeface="Calibri"/>
                <a:cs typeface="Calibri"/>
              </a:rPr>
              <a:t>supporting</a:t>
            </a:r>
            <a:r>
              <a:rPr lang="de-DE" dirty="0">
                <a:latin typeface="Calibri"/>
                <a:ea typeface="Calibri"/>
                <a:cs typeface="Calibri"/>
              </a:rPr>
              <a:t> </a:t>
            </a:r>
            <a:r>
              <a:rPr lang="de-DE" dirty="0" err="1">
                <a:latin typeface="Calibri"/>
                <a:ea typeface="Calibri"/>
                <a:cs typeface="Calibri"/>
              </a:rPr>
              <a:t>details</a:t>
            </a:r>
            <a:r>
              <a:rPr lang="de-DE" dirty="0">
                <a:latin typeface="Calibri"/>
                <a:ea typeface="Calibri"/>
                <a:cs typeface="Calibri"/>
              </a:rPr>
              <a:t>)</a:t>
            </a:r>
          </a:p>
          <a:p>
            <a:r>
              <a:rPr lang="de-DE" dirty="0">
                <a:latin typeface="Calibri"/>
                <a:ea typeface="Calibri"/>
                <a:cs typeface="Calibri"/>
              </a:rPr>
              <a:t>Veröffentlichung: August/September 2025</a:t>
            </a:r>
          </a:p>
          <a:p>
            <a:endParaRPr lang="de-DE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2023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FBFB4-48FE-7C7B-7C36-5844BB3B1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ea typeface="Calibri Light"/>
                <a:cs typeface="Calibri Light"/>
              </a:rPr>
              <a:t>Zusammenarbeit mit dem IQS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3175A7-1550-05CA-1BE1-2002E43D3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25000" lnSpcReduction="20000"/>
          </a:bodyPr>
          <a:lstStyle/>
          <a:p>
            <a:r>
              <a:rPr lang="de-DE" sz="6200" dirty="0">
                <a:ea typeface="Calibri"/>
                <a:cs typeface="Calibri"/>
              </a:rPr>
              <a:t>Testen (IQS) vs. Fördern (unsere Broschüre)</a:t>
            </a:r>
          </a:p>
          <a:p>
            <a:r>
              <a:rPr lang="de-DE" sz="6200" dirty="0">
                <a:ea typeface="Calibri"/>
                <a:cs typeface="Calibri"/>
              </a:rPr>
              <a:t>IQS-Materialien: sollen nicht reproduziert werden, anderer Blickwinkel</a:t>
            </a:r>
          </a:p>
          <a:p>
            <a:pPr marL="0" indent="0">
              <a:buNone/>
            </a:pPr>
            <a:endParaRPr lang="de-DE" sz="62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de-DE" sz="6200" dirty="0">
                <a:ea typeface="Calibri"/>
                <a:cs typeface="Calibri"/>
              </a:rPr>
              <a:t>Beispiele:</a:t>
            </a:r>
          </a:p>
          <a:p>
            <a:r>
              <a:rPr lang="de-DE" sz="6200" dirty="0">
                <a:ea typeface="Calibri"/>
                <a:cs typeface="Calibri"/>
              </a:rPr>
              <a:t>Theorie: Hörtext mehrmals abspielen </a:t>
            </a:r>
          </a:p>
          <a:p>
            <a:r>
              <a:rPr lang="de-DE" sz="6200" dirty="0">
                <a:ea typeface="Calibri"/>
                <a:cs typeface="Calibri"/>
              </a:rPr>
              <a:t>Aufgaben: Geräusche, non-native </a:t>
            </a:r>
            <a:r>
              <a:rPr lang="de-DE" sz="6200" dirty="0" err="1">
                <a:ea typeface="Calibri"/>
                <a:cs typeface="Calibri"/>
              </a:rPr>
              <a:t>speakers</a:t>
            </a:r>
            <a:r>
              <a:rPr lang="de-DE" sz="6200" dirty="0">
                <a:ea typeface="Calibri"/>
                <a:cs typeface="Calibri"/>
              </a:rPr>
              <a:t>, keine IQS-items</a:t>
            </a:r>
          </a:p>
          <a:p>
            <a:endParaRPr lang="de-DE" sz="6200" dirty="0">
              <a:ea typeface="Calibri"/>
              <a:cs typeface="Calibri"/>
            </a:endParaRPr>
          </a:p>
          <a:p>
            <a:r>
              <a:rPr lang="de-DE" sz="6200" dirty="0">
                <a:ea typeface="Calibri"/>
                <a:cs typeface="Calibri"/>
              </a:rPr>
              <a:t>IQS- und weitere Materialien über </a:t>
            </a:r>
            <a:r>
              <a:rPr lang="de-DE" sz="6200" dirty="0" err="1">
                <a:ea typeface="Calibri"/>
                <a:cs typeface="Calibri"/>
              </a:rPr>
              <a:t>Moodle</a:t>
            </a:r>
            <a:r>
              <a:rPr lang="de-DE" sz="6200" dirty="0">
                <a:ea typeface="Calibri"/>
                <a:cs typeface="Calibri"/>
              </a:rPr>
              <a:t>-Plattform erreichbar (Struktur der Broschüre, …)</a:t>
            </a:r>
          </a:p>
          <a:p>
            <a:endParaRPr lang="de-DE" sz="6200" dirty="0">
              <a:ea typeface="Calibri"/>
              <a:cs typeface="Calibri"/>
            </a:endParaRPr>
          </a:p>
          <a:p>
            <a:r>
              <a:rPr lang="de-DE" sz="6200" dirty="0">
                <a:ea typeface="Calibri"/>
                <a:cs typeface="Calibri"/>
                <a:hlinkClick r:id="rId2"/>
              </a:rPr>
              <a:t>https://oeszplattform.at/course/view.php?id=81</a:t>
            </a:r>
            <a:r>
              <a:rPr lang="de-DE" sz="6200" dirty="0">
                <a:ea typeface="Calibri"/>
                <a:cs typeface="Calibri"/>
              </a:rPr>
              <a:t> (alle bereits eingeschrieben)</a:t>
            </a:r>
          </a:p>
          <a:p>
            <a:pPr marL="0" indent="0">
              <a:buNone/>
            </a:pPr>
            <a:r>
              <a:rPr lang="de-DE" sz="6200" dirty="0">
                <a:ea typeface="Calibri"/>
                <a:cs typeface="Calibri"/>
              </a:rPr>
              <a:t>(Benutzer: </a:t>
            </a:r>
            <a:r>
              <a:rPr lang="de-DE" sz="6200" dirty="0" err="1">
                <a:ea typeface="Calibri"/>
                <a:cs typeface="Calibri"/>
              </a:rPr>
              <a:t>johannakaiserseder</a:t>
            </a:r>
            <a:r>
              <a:rPr lang="de-DE" sz="6200" dirty="0">
                <a:ea typeface="Calibri"/>
                <a:cs typeface="Calibri"/>
              </a:rPr>
              <a:t>, Password: 1234; Benutzer: nick, Password: 1234)</a:t>
            </a:r>
          </a:p>
          <a:p>
            <a:endParaRPr lang="de-DE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8791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40032-AB11-5C03-28D2-B79BF20E1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ea typeface="Calibri Light"/>
                <a:cs typeface="Calibri Light"/>
              </a:rPr>
              <a:t>Zeitplan September-Dezember 2024</a:t>
            </a:r>
            <a:endParaRPr lang="de-DE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43162578-937C-6E13-7FFE-FB8B72A6BB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6031166"/>
              </p:ext>
            </p:extLst>
          </p:nvPr>
        </p:nvGraphicFramePr>
        <p:xfrm>
          <a:off x="838200" y="1825625"/>
          <a:ext cx="10245906" cy="4042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9181">
                  <a:extLst>
                    <a:ext uri="{9D8B030D-6E8A-4147-A177-3AD203B41FA5}">
                      <a16:colId xmlns:a16="http://schemas.microsoft.com/office/drawing/2014/main" val="1794275983"/>
                    </a:ext>
                  </a:extLst>
                </a:gridCol>
                <a:gridCol w="2049181">
                  <a:extLst>
                    <a:ext uri="{9D8B030D-6E8A-4147-A177-3AD203B41FA5}">
                      <a16:colId xmlns:a16="http://schemas.microsoft.com/office/drawing/2014/main" val="348139391"/>
                    </a:ext>
                  </a:extLst>
                </a:gridCol>
                <a:gridCol w="2730500">
                  <a:extLst>
                    <a:ext uri="{9D8B030D-6E8A-4147-A177-3AD203B41FA5}">
                      <a16:colId xmlns:a16="http://schemas.microsoft.com/office/drawing/2014/main" val="404259422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476317699"/>
                    </a:ext>
                  </a:extLst>
                </a:gridCol>
                <a:gridCol w="1816844">
                  <a:extLst>
                    <a:ext uri="{9D8B030D-6E8A-4147-A177-3AD203B41FA5}">
                      <a16:colId xmlns:a16="http://schemas.microsoft.com/office/drawing/2014/main" val="287296240"/>
                    </a:ext>
                  </a:extLst>
                </a:gridCol>
              </a:tblGrid>
              <a:tr h="39370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September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Oktober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November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de-DE" dirty="0"/>
                        <a:t>Dezember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41637"/>
                  </a:ext>
                </a:extLst>
              </a:tr>
              <a:tr h="710765">
                <a:tc>
                  <a:txBody>
                    <a:bodyPr/>
                    <a:lstStyle/>
                    <a:p>
                      <a:r>
                        <a:rPr lang="de-DE" dirty="0"/>
                        <a:t>Jasmin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Theorie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06.10 erste Version fertig</a:t>
                      </a:r>
                    </a:p>
                    <a:p>
                      <a:pPr lvl="0">
                        <a:buNone/>
                      </a:pPr>
                      <a:r>
                        <a:rPr lang="de-DE" dirty="0"/>
                        <a:t>18.10 Rückmeldung ÖSZ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Überarbeitung Theorie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de-DE" dirty="0"/>
                        <a:t>Bis 15.12 Theorie fertig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683022"/>
                  </a:ext>
                </a:extLst>
              </a:tr>
              <a:tr h="710765">
                <a:tc>
                  <a:txBody>
                    <a:bodyPr/>
                    <a:lstStyle/>
                    <a:p>
                      <a:r>
                        <a:rPr lang="de-DE" dirty="0"/>
                        <a:t>Johanna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de-DE" sz="18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Sondierung der Beispiele in Bildungsstandards </a:t>
                      </a:r>
                    </a:p>
                    <a:p>
                      <a:pPr lvl="0">
                        <a:buNone/>
                      </a:pPr>
                      <a:r>
                        <a:rPr lang="de-DE" sz="18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Ab 18.10 Theorie vorhanden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Beispiele gesichtet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de-DE" sz="14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Überarbeitung, Anpassung, Erstellung der Hörbeispiele</a:t>
                      </a:r>
                      <a:endParaRPr lang="de-DE" sz="1400" dirty="0"/>
                    </a:p>
                    <a:p>
                      <a:pPr lvl="0">
                        <a:buNone/>
                      </a:pPr>
                      <a:r>
                        <a:rPr lang="de-DE" sz="1400" dirty="0"/>
                        <a:t>Erste Beispiele fertig?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179579"/>
                  </a:ext>
                </a:extLst>
              </a:tr>
              <a:tr h="368299">
                <a:tc>
                  <a:txBody>
                    <a:bodyPr/>
                    <a:lstStyle/>
                    <a:p>
                      <a:r>
                        <a:rPr lang="de-DE" dirty="0"/>
                        <a:t>Nick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568436"/>
                  </a:ext>
                </a:extLst>
              </a:tr>
              <a:tr h="710765">
                <a:tc>
                  <a:txBody>
                    <a:bodyPr/>
                    <a:lstStyle/>
                    <a:p>
                      <a:r>
                        <a:rPr lang="de-DE" dirty="0"/>
                        <a:t>Albert/Anna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de-DE" sz="18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Bis 18.10 Theorie an Jasmin/Johanna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de-DE" dirty="0"/>
                        <a:t>Theorie an IQS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471886"/>
                  </a:ext>
                </a:extLst>
              </a:tr>
              <a:tr h="71076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de-DE" dirty="0"/>
                        <a:t>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de-DE" dirty="0">
                          <a:solidFill>
                            <a:schemeClr val="bg1">
                              <a:lumMod val="49000"/>
                            </a:schemeClr>
                          </a:solidFill>
                        </a:rPr>
                        <a:t>05.09 1. AG-Treffen</a:t>
                      </a:r>
                    </a:p>
                    <a:p>
                      <a:pPr lvl="0">
                        <a:buNone/>
                      </a:pP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19.09 2. AG-Treffen</a:t>
                      </a:r>
                      <a:r>
                        <a:rPr lang="de-DE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de-DE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de-DE" dirty="0"/>
                        <a:t>Ende November 3. AG-Treffen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781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112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BAAD36-32CD-BFDA-2FDC-C48490F8D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ea typeface="Calibri Light"/>
                <a:cs typeface="Calibri Light"/>
              </a:rPr>
              <a:t>Zeitplan Jänner-Mai 2025</a:t>
            </a:r>
            <a:endParaRPr lang="de-DE" dirty="0"/>
          </a:p>
        </p:txBody>
      </p:sp>
      <p:graphicFrame>
        <p:nvGraphicFramePr>
          <p:cNvPr id="5" name="Inhaltsplatzhalter 4">
            <a:extLst>
              <a:ext uri="{FF2B5EF4-FFF2-40B4-BE49-F238E27FC236}">
                <a16:creationId xmlns:a16="http://schemas.microsoft.com/office/drawing/2014/main" id="{000531F5-AB61-A35A-A37C-8B54CF7CF1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97679"/>
              </p:ext>
            </p:extLst>
          </p:nvPr>
        </p:nvGraphicFramePr>
        <p:xfrm>
          <a:off x="838200" y="1430770"/>
          <a:ext cx="10515600" cy="4622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40583142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75238183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5602628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663995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00055466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16058386"/>
                    </a:ext>
                  </a:extLst>
                </a:gridCol>
              </a:tblGrid>
              <a:tr h="385187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Jänner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Februar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März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078251"/>
                  </a:ext>
                </a:extLst>
              </a:tr>
              <a:tr h="385187">
                <a:tc>
                  <a:txBody>
                    <a:bodyPr/>
                    <a:lstStyle/>
                    <a:p>
                      <a:r>
                        <a:rPr lang="de-DE" dirty="0"/>
                        <a:t>Jasmin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dirty="0"/>
                        <a:t>(eventuelle Fragen)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410033"/>
                  </a:ext>
                </a:extLst>
              </a:tr>
              <a:tr h="996174">
                <a:tc>
                  <a:txBody>
                    <a:bodyPr/>
                    <a:lstStyle/>
                    <a:p>
                      <a:r>
                        <a:rPr lang="de-DE" dirty="0"/>
                        <a:t>Johanna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de-DE" sz="1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Überarbeitung, Anpassung, Erstellung der Hörbeispiele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Finale Version Hörbeispiele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454725"/>
                  </a:ext>
                </a:extLst>
              </a:tr>
              <a:tr h="624269">
                <a:tc>
                  <a:txBody>
                    <a:bodyPr/>
                    <a:lstStyle/>
                    <a:p>
                      <a:r>
                        <a:rPr lang="de-DE" dirty="0"/>
                        <a:t>Nick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Aufnahme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Aufnahme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Aufnahme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825224"/>
                  </a:ext>
                </a:extLst>
              </a:tr>
              <a:tr h="1261821">
                <a:tc>
                  <a:txBody>
                    <a:bodyPr/>
                    <a:lstStyle/>
                    <a:p>
                      <a:r>
                        <a:rPr lang="de-DE" dirty="0"/>
                        <a:t>Albert/Anna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de-DE" sz="18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Theorie-IQS, neue Hörbeispiele Lektorat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137305"/>
                  </a:ext>
                </a:extLst>
              </a:tr>
              <a:tr h="969609">
                <a:tc>
                  <a:txBody>
                    <a:bodyPr/>
                    <a:lstStyle/>
                    <a:p>
                      <a:r>
                        <a:rPr lang="de-DE" dirty="0"/>
                        <a:t>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Ende März: 4. AG-Treffen (Hörbeispiele)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Pilotieren Hörbeispiele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Pilotieren Hörbeispiele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343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316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7E0160-507F-D41D-6867-47B272C60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ea typeface="Calibri Light"/>
                <a:cs typeface="Calibri Light"/>
              </a:rPr>
              <a:t>Zeitplan Juni-September 2025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EECF12-7193-D441-1FC3-2EF83EE71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>
                <a:ea typeface="Calibri"/>
                <a:cs typeface="Calibri"/>
              </a:rPr>
              <a:t>Überarbeitung Hörbeispiele (nach Pilotierung)</a:t>
            </a:r>
          </a:p>
          <a:p>
            <a:r>
              <a:rPr lang="de-DE" dirty="0">
                <a:ea typeface="Calibri"/>
                <a:cs typeface="Calibri"/>
              </a:rPr>
              <a:t>Lektorat</a:t>
            </a:r>
          </a:p>
          <a:p>
            <a:r>
              <a:rPr lang="de-DE" dirty="0">
                <a:ea typeface="Calibri"/>
                <a:cs typeface="Calibri"/>
              </a:rPr>
              <a:t>Layout</a:t>
            </a:r>
          </a:p>
          <a:p>
            <a:r>
              <a:rPr lang="de-DE" dirty="0">
                <a:ea typeface="Calibri"/>
                <a:cs typeface="Calibri"/>
              </a:rPr>
              <a:t>Veröffentlichung</a:t>
            </a:r>
          </a:p>
        </p:txBody>
      </p:sp>
    </p:spTree>
    <p:extLst>
      <p:ext uri="{BB962C8B-B14F-4D97-AF65-F5344CB8AC3E}">
        <p14:creationId xmlns:p14="http://schemas.microsoft.com/office/powerpoint/2010/main" val="2894477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4F28F7-E51A-03F9-4B54-E0E44FC99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ea typeface="Calibri Light"/>
                <a:cs typeface="Calibri Light"/>
              </a:rPr>
              <a:t>Weitere Themen/Fragen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8288AE-6353-0B32-9781-323A6DDC7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de-DE">
              <a:ea typeface="Calibri" panose="020F0502020204030204"/>
              <a:cs typeface="Calibri" panose="020F0502020204030204"/>
            </a:endParaRPr>
          </a:p>
          <a:p>
            <a:r>
              <a:rPr lang="de-DE" sz="2000">
                <a:latin typeface="Aptos"/>
                <a:ea typeface="Calibri"/>
                <a:cs typeface="Calibri"/>
              </a:rPr>
              <a:t>Aufnahmen: non-native </a:t>
            </a:r>
            <a:r>
              <a:rPr lang="de-DE" sz="2000" err="1">
                <a:latin typeface="Aptos"/>
                <a:ea typeface="Calibri"/>
                <a:cs typeface="Calibri"/>
              </a:rPr>
              <a:t>speakers</a:t>
            </a:r>
            <a:r>
              <a:rPr lang="de-DE" sz="2000">
                <a:latin typeface="Aptos"/>
                <a:ea typeface="Calibri"/>
                <a:cs typeface="Calibri"/>
              </a:rPr>
              <a:t>?</a:t>
            </a:r>
          </a:p>
          <a:p>
            <a:r>
              <a:rPr lang="de-DE" sz="2000" dirty="0">
                <a:latin typeface="Aptos"/>
                <a:ea typeface="Calibri"/>
                <a:cs typeface="Calibri"/>
              </a:rPr>
              <a:t>Pilotierung?</a:t>
            </a:r>
          </a:p>
          <a:p>
            <a:r>
              <a:rPr lang="de-DE" sz="2000">
                <a:latin typeface="Aptos"/>
                <a:ea typeface="Calibri"/>
                <a:cs typeface="Calibri"/>
              </a:rPr>
              <a:t>...</a:t>
            </a:r>
            <a:endParaRPr lang="de-DE" sz="2000" dirty="0">
              <a:latin typeface="Aptos"/>
              <a:ea typeface="Calibri"/>
              <a:cs typeface="Calibri"/>
            </a:endParaRPr>
          </a:p>
          <a:p>
            <a:endParaRPr lang="de-DE" sz="1100" dirty="0">
              <a:latin typeface="Aptos"/>
              <a:ea typeface="Calibri"/>
              <a:cs typeface="Calibri"/>
            </a:endParaRPr>
          </a:p>
          <a:p>
            <a:endParaRPr lang="de-DE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3616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495</Words>
  <Application>Microsoft Office PowerPoint</Application>
  <PresentationFormat>Breitbild</PresentationFormat>
  <Paragraphs>85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Aptos</vt:lpstr>
      <vt:lpstr>Arial</vt:lpstr>
      <vt:lpstr>Calibri</vt:lpstr>
      <vt:lpstr>Calibri Light</vt:lpstr>
      <vt:lpstr>Office Theme</vt:lpstr>
      <vt:lpstr>PowerPoint-Präsentation</vt:lpstr>
      <vt:lpstr>IKM PLUS ÖSZ-IQS</vt:lpstr>
      <vt:lpstr>Arbeitsgruppe</vt:lpstr>
      <vt:lpstr>Ziel des Projektes</vt:lpstr>
      <vt:lpstr>Zusammenarbeit mit dem IQS</vt:lpstr>
      <vt:lpstr>Zeitplan September-Dezember 2024</vt:lpstr>
      <vt:lpstr>Zeitplan Jänner-Mai 2025</vt:lpstr>
      <vt:lpstr>Zeitplan Juni-September 2025</vt:lpstr>
      <vt:lpstr>Weitere Themen/Fragen</vt:lpstr>
      <vt:lpstr>Link ÖSZ Material Center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 Qualität zur Sprache kommt!</dc:title>
  <dc:creator>Max W</dc:creator>
  <cp:lastModifiedBy>Anna Gazdik/ÖSZ</cp:lastModifiedBy>
  <cp:revision>226</cp:revision>
  <dcterms:created xsi:type="dcterms:W3CDTF">2023-04-03T06:15:10Z</dcterms:created>
  <dcterms:modified xsi:type="dcterms:W3CDTF">2024-09-19T07:42:50Z</dcterms:modified>
</cp:coreProperties>
</file>