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8"/>
  </p:notesMasterIdLst>
  <p:sldIdLst>
    <p:sldId id="281" r:id="rId3"/>
    <p:sldId id="282" r:id="rId4"/>
    <p:sldId id="285" r:id="rId5"/>
    <p:sldId id="323" r:id="rId6"/>
    <p:sldId id="286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307" r:id="rId15"/>
    <p:sldId id="324" r:id="rId16"/>
    <p:sldId id="295" r:id="rId17"/>
    <p:sldId id="313" r:id="rId18"/>
    <p:sldId id="314" r:id="rId19"/>
    <p:sldId id="315" r:id="rId20"/>
    <p:sldId id="316" r:id="rId21"/>
    <p:sldId id="296" r:id="rId22"/>
    <p:sldId id="297" r:id="rId23"/>
    <p:sldId id="298" r:id="rId24"/>
    <p:sldId id="310" r:id="rId25"/>
    <p:sldId id="312" r:id="rId26"/>
    <p:sldId id="311" r:id="rId27"/>
    <p:sldId id="300" r:id="rId28"/>
    <p:sldId id="301" r:id="rId29"/>
    <p:sldId id="317" r:id="rId30"/>
    <p:sldId id="318" r:id="rId31"/>
    <p:sldId id="319" r:id="rId32"/>
    <p:sldId id="320" r:id="rId33"/>
    <p:sldId id="321" r:id="rId34"/>
    <p:sldId id="322" r:id="rId35"/>
    <p:sldId id="304" r:id="rId36"/>
    <p:sldId id="283" r:id="rId3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94694"/>
  </p:normalViewPr>
  <p:slideViewPr>
    <p:cSldViewPr snapToGrid="0">
      <p:cViewPr varScale="1">
        <p:scale>
          <a:sx n="97" d="100"/>
          <a:sy n="97" d="100"/>
        </p:scale>
        <p:origin x="216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1AC91-53AD-40EB-9C7F-C4FCE8891D30}" type="datetimeFigureOut">
              <a:rPr lang="de-AT" smtClean="0"/>
              <a:t>06.11.25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64023-0F62-420B-A092-97D77A8F284E}" type="slidenum">
              <a:rPr lang="de-AT" smtClean="0"/>
              <a:t>‹N›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47668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22A0EF-7DD7-1680-6547-94B171211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43874CE-BD24-AE8D-3914-BBBA2223C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027FA2-9CD6-9436-F005-50E3FAC3C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D715-4153-43A5-B7D4-CAC8E5113721}" type="datetime1">
              <a:rPr lang="LID4096" smtClean="0"/>
              <a:t>11/6/25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0D2B35-B368-0339-495A-8FB27E1E1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Mediazione nella didattica delle lingue - Difficoltà e riflessioni A2 - Mag. Trani</a:t>
            </a: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DDD7D9-933D-021F-D992-AEB0A12B7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6020-D6B6-4CFB-AFF9-6D62B6D1CAA5}" type="slidenum">
              <a:rPr lang="de-AT" smtClean="0"/>
              <a:t>‹N›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36451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571F6-E1A0-8CE9-8A64-070F87355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672952E-5A88-ADF3-39FA-47FF93F91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4C0AD1-F302-2A05-801A-EBD32B1AD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81CB-69D1-49FC-88BF-020780C70CF8}" type="datetime1">
              <a:rPr lang="LID4096" smtClean="0"/>
              <a:t>11/6/25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E2C401-BDF1-0D6D-298F-7E2111664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Mediazione nella didattica delle lingue - Difficoltà e riflessioni A2 - Mag. Trani</a:t>
            </a: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A9A1BB-8E95-556F-BFCA-CD7EC5BC0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6020-D6B6-4CFB-AFF9-6D62B6D1CAA5}" type="slidenum">
              <a:rPr lang="de-AT" smtClean="0"/>
              <a:t>‹N›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7198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7C7CF06-75A8-AB7D-99AD-2CAB8480C7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0BA6D2A-E4F4-9F8A-3C74-8D8DB2439F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F188CF4-FF4E-9E75-B0FF-70EBEDBBD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A0EB-FF9C-415C-94B6-929BB2289AB7}" type="datetime1">
              <a:rPr lang="LID4096" smtClean="0"/>
              <a:t>11/6/25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3A80F2-9879-B584-F6BB-8BC6449E1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Mediazione nella didattica delle lingue - Difficoltà e riflessioni A2 - Mag. Trani</a:t>
            </a: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85855D-9EF4-F274-99C4-50C1D14E0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6020-D6B6-4CFB-AFF9-6D62B6D1CAA5}" type="slidenum">
              <a:rPr lang="de-AT" smtClean="0"/>
              <a:t>‹N›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16644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B8778-0E7E-3A28-D244-7B8DB1194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41AF16-CD10-A00D-6EEB-1D7E29C33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38E5F-714A-7C81-7EC2-890E21BEF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BF0B-12BA-491D-BB87-798DBEA3EE59}" type="datetime1">
              <a:rPr lang="LID4096" smtClean="0"/>
              <a:t>11/6/25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FBED4-E0E2-CBC6-0BD8-039FC2DF9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Mediazione nella didattica delle lingue - Difficoltà e riflessioni A2 - Mag. Trani</a:t>
            </a:r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24DA2-3871-F7D6-161A-D90C6657F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0037-2F2C-254F-B066-593DFAE3E336}" type="slidenum">
              <a:rPr lang="en-AT" smtClean="0"/>
              <a:t>‹N›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65120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A5800-0880-36B9-7E08-FA1A37D32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68391-84BA-020F-A0D2-135993ED1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809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379D1-FC22-6455-E0A1-AB9980C8F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640733"/>
            <a:ext cx="2743200" cy="365125"/>
          </a:xfrm>
        </p:spPr>
        <p:txBody>
          <a:bodyPr/>
          <a:lstStyle/>
          <a:p>
            <a:fld id="{9C407804-2048-4C39-80F3-FD171B16487E}" type="datetime1">
              <a:rPr lang="LID4096" smtClean="0"/>
              <a:t>11/6/25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F55A1-012E-CA78-C1FB-DE68B967D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640733"/>
            <a:ext cx="4114800" cy="365125"/>
          </a:xfrm>
        </p:spPr>
        <p:txBody>
          <a:bodyPr/>
          <a:lstStyle/>
          <a:p>
            <a:r>
              <a:rPr lang="it-IT"/>
              <a:t>Mediazione nella didattica delle lingue - Difficoltà e riflessioni A2 - Mag. Trani</a:t>
            </a:r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FBA98-1FA9-41D5-FE6F-2283CF34D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640733"/>
            <a:ext cx="2743200" cy="365125"/>
          </a:xfrm>
        </p:spPr>
        <p:txBody>
          <a:bodyPr/>
          <a:lstStyle/>
          <a:p>
            <a:fld id="{DCC70037-2F2C-254F-B066-593DFAE3E336}" type="slidenum">
              <a:rPr lang="en-AT" smtClean="0"/>
              <a:t>‹N›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54965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8989B-3CC7-0F2A-3C6A-6A480F2C2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B48AC4-0825-F9EF-6C5A-CD96FC387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7E7FC-8A27-15BB-529C-2304F1C9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AB7E-7B2B-459A-97D0-8F094F62DD7D}" type="datetime1">
              <a:rPr lang="LID4096" smtClean="0"/>
              <a:t>11/6/25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979E5-1866-70CD-1ACD-9BB1A3DE4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Mediazione nella didattica delle lingue - Difficoltà e riflessioni A2 - Mag. Trani</a:t>
            </a:r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AB4CB-8218-A847-500E-D9648318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0037-2F2C-254F-B066-593DFAE3E336}" type="slidenum">
              <a:rPr lang="en-AT" smtClean="0"/>
              <a:t>‹N›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689031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F8187-1837-3F74-E547-CEA4C6465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2020F-7DFE-FE90-F00B-E94CAFF781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16959D-0F19-8445-9622-CDBC36382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C3955C-4395-48A7-0121-F155E17D9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13C0-8365-493C-81EF-E480B4CE63D6}" type="datetime1">
              <a:rPr lang="LID4096" smtClean="0"/>
              <a:t>11/6/25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D393EF-B382-EAA2-1683-EAA3DD19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Mediazione nella didattica delle lingue - Difficoltà e riflessioni A2 - Mag. Trani</a:t>
            </a:r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79931-B821-65D8-F6F4-35B9C220A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0037-2F2C-254F-B066-593DFAE3E336}" type="slidenum">
              <a:rPr lang="en-AT" smtClean="0"/>
              <a:t>‹N›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42756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3CDF4-0713-0270-3C9A-EDF139906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049838-161D-F0BC-C431-9D1B3DB78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B7A9C8-67AF-6593-FC8F-8A8FCEA42D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6CE759-443E-B535-C5B3-77C44B4E31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DB70AC-E3E2-53D9-09B6-178B46CD6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9C9041-A773-1108-5A5D-83C60157C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25390-0347-4642-BE62-E97C813B2843}" type="datetime1">
              <a:rPr lang="LID4096" smtClean="0"/>
              <a:t>11/6/25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8EB263-A9BE-233D-5AA5-6956B3568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Mediazione nella didattica delle lingue - Difficoltà e riflessioni A2 - Mag. Trani</a:t>
            </a:r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D13EB9-0066-E499-E02A-B1779BA57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0037-2F2C-254F-B066-593DFAE3E336}" type="slidenum">
              <a:rPr lang="en-AT" smtClean="0"/>
              <a:t>‹N›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666512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D1D46-BE42-EF86-63A6-D5C4FF808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317F49-BFEA-F5A6-BE7B-1B3994F3C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FC22-8F9C-49E5-AB7F-2C40FF6547FB}" type="datetime1">
              <a:rPr lang="LID4096" smtClean="0"/>
              <a:t>11/6/25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CC2281-77F7-CB0E-F96A-9FB5ED333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Mediazione nella didattica delle lingue - Difficoltà e riflessioni A2 - Mag. Trani</a:t>
            </a:r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FBCCD1-2D8C-7141-25EA-1202181F7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0037-2F2C-254F-B066-593DFAE3E336}" type="slidenum">
              <a:rPr lang="en-AT" smtClean="0"/>
              <a:t>‹N›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75722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06189D-ED6B-5FAF-67C8-9A623753A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F842A-471B-49AE-92AD-1F62218C29B6}" type="datetime1">
              <a:rPr lang="LID4096" smtClean="0"/>
              <a:t>11/6/25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3800F1-0957-C730-02B0-58F3050C7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Mediazione nella didattica delle lingue - Difficoltà e riflessioni A2 - Mag. Trani</a:t>
            </a:r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44F6D-8F59-5CB2-23B1-E2EF4CCD1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0037-2F2C-254F-B066-593DFAE3E336}" type="slidenum">
              <a:rPr lang="en-AT" smtClean="0"/>
              <a:t>‹N›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692744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7928E-A739-D7FC-9F7B-AE7BB4477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E6342-BB64-C97A-3FF5-87A0B1B97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62C945-DFB8-E7CA-8E74-FE7463BF31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8CFFC-83F6-1EAB-3AA8-91CEB6581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3C81-1003-4BC0-81E8-C15B8D126191}" type="datetime1">
              <a:rPr lang="LID4096" smtClean="0"/>
              <a:t>11/6/25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E768D-5534-6169-54C2-09C7A7836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Mediazione nella didattica delle lingue - Difficoltà e riflessioni A2 - Mag. Trani</a:t>
            </a:r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A00106-B6E9-421B-D3FC-D2228E68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0037-2F2C-254F-B066-593DFAE3E336}" type="slidenum">
              <a:rPr lang="en-AT" smtClean="0"/>
              <a:t>‹N›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6217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CD1D28-6E15-4C74-7965-EEFDC2944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376B7E-1DA6-BCCB-CFF6-F57A7F296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A843BDC-3139-BB5A-32C2-41925F1EF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2823-6AEE-4B6B-9318-39DC994058F7}" type="datetime1">
              <a:rPr lang="LID4096" smtClean="0"/>
              <a:t>11/6/25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C68BE85-7463-13DB-D9FC-F31AA204F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Mediazione nella didattica delle lingue - Difficoltà e riflessioni A2 - Mag. Trani</a:t>
            </a: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842511-4E72-B608-C6D0-47ECC6A80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6020-D6B6-4CFB-AFF9-6D62B6D1CAA5}" type="slidenum">
              <a:rPr lang="de-AT" smtClean="0"/>
              <a:t>‹N›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30565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71585-7EFF-1203-1FF0-0B08338D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B28CC8-10EB-5B25-48E0-61DED42D72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D04C73-DFB6-9F81-4512-3D1AA7EF3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DD5CAE-F8C3-ED34-450E-F18F0F264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BBFE-6426-4108-8302-12F60DB718CD}" type="datetime1">
              <a:rPr lang="LID4096" smtClean="0"/>
              <a:t>11/6/25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D55FC-F586-25DD-E0FE-D1B0E5DC1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Mediazione nella didattica delle lingue - Difficoltà e riflessioni A2 - Mag. Trani</a:t>
            </a:r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A29380-ADF1-4C98-83A3-CAA25D972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0037-2F2C-254F-B066-593DFAE3E336}" type="slidenum">
              <a:rPr lang="en-AT" smtClean="0"/>
              <a:t>‹N›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856352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40A3C-E17C-53A2-5421-140BDC652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AD8548-39AB-9CDB-3998-B9527EF1C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30486-E413-65D7-3A4B-515E531AA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D0BCD-1BC2-4480-ACEE-7406B55F81ED}" type="datetime1">
              <a:rPr lang="LID4096" smtClean="0"/>
              <a:t>11/6/25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04E8D-55E2-732D-9161-F3241EA74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Mediazione nella didattica delle lingue - Difficoltà e riflessioni A2 - Mag. Trani</a:t>
            </a:r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CCAC6-457A-49CA-3E7B-46C24CC91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0037-2F2C-254F-B066-593DFAE3E336}" type="slidenum">
              <a:rPr lang="en-AT" smtClean="0"/>
              <a:t>‹N›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89051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1CA60A-024C-23DF-87C4-3583929371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DDC59-F1A0-42B5-0207-E8D553820A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4DF3F-463A-E9F1-9F91-AEC5A307E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3E09-A0A1-4F39-8A71-DF319057C69A}" type="datetime1">
              <a:rPr lang="LID4096" smtClean="0"/>
              <a:t>11/6/25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580A9-E68A-FFB7-16F5-0D84604B0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Mediazione nella didattica delle lingue - Difficoltà e riflessioni A2 - Mag. Trani</a:t>
            </a:r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4BA7B-997C-C0E6-2D62-2E63A8260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0037-2F2C-254F-B066-593DFAE3E336}" type="slidenum">
              <a:rPr lang="en-AT" smtClean="0"/>
              <a:t>‹N›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25400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4EF2D5-D5DA-531A-C777-DFD2E173B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39D1C31-6169-9C7D-DBC3-E7ECE43AF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7382A5-F164-F3D6-637E-A1A23954B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CAF96-5854-420F-9E29-15EA0AA3D915}" type="datetime1">
              <a:rPr lang="LID4096" smtClean="0"/>
              <a:t>11/6/25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C6557E-9C12-F28E-50EC-673B86C84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Mediazione nella didattica delle lingue - Difficoltà e riflessioni A2 - Mag. Trani</a:t>
            </a: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A10748-F506-DCBF-4C49-ECCA479E0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6020-D6B6-4CFB-AFF9-6D62B6D1CAA5}" type="slidenum">
              <a:rPr lang="de-AT" smtClean="0"/>
              <a:t>‹N›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34359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20C5B0-7FF5-AC7F-2EBE-CB4C96AB9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AA9A7E-CA99-7D7D-EBB4-2174761EE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016D326-E4C9-8EDB-CBC1-0E200ED1B2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29E017C-CA43-FBC0-5AFA-15CD48FBA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C329-2358-4B57-813C-AC25156F73CC}" type="datetime1">
              <a:rPr lang="LID4096" smtClean="0"/>
              <a:t>11/6/25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941070C-ADBB-156B-2A35-6FD4231FD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Mediazione nella didattica delle lingue - Difficoltà e riflessioni A2 - Mag. Trani</a:t>
            </a:r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2E0F41D-C7DE-91AD-F347-E4C9FB6AE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6020-D6B6-4CFB-AFF9-6D62B6D1CAA5}" type="slidenum">
              <a:rPr lang="de-AT" smtClean="0"/>
              <a:t>‹N›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57003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B533EF-CC6E-0930-03EC-47D695CEC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CB7932E-EE34-1DDE-72CC-4B29743A6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E0E41B3-B422-252C-CBDC-61F75BABB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8D3CC63-06A9-F891-2940-E6946B052C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DE697DD-89DB-1826-D5D8-E1E1296D96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1B22C82-6890-D96E-039D-36884335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727A-A4BD-4703-828E-33498F963603}" type="datetime1">
              <a:rPr lang="LID4096" smtClean="0"/>
              <a:t>11/6/25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1E99339-613B-02AE-FD0C-B59AF9D8C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Mediazione nella didattica delle lingue - Difficoltà e riflessioni A2 - Mag. Trani</a:t>
            </a:r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6F11F75-90B3-D1D4-626C-8A6A61F7A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6020-D6B6-4CFB-AFF9-6D62B6D1CAA5}" type="slidenum">
              <a:rPr lang="de-AT" smtClean="0"/>
              <a:t>‹N›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5263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0E5669-704D-D222-9037-18ADAC28A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BABAA5-ED7D-FB82-F831-A8A2795A3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FCB2-5294-40B1-9728-038C4C1426D4}" type="datetime1">
              <a:rPr lang="LID4096" smtClean="0"/>
              <a:t>11/6/25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C156BDA-2891-24A4-66D7-766B09136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Mediazione nella didattica delle lingue - Difficoltà e riflessioni A2 - Mag. Trani</a:t>
            </a:r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EE90DD6-E899-48D0-ACE5-D41520BFB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6020-D6B6-4CFB-AFF9-6D62B6D1CAA5}" type="slidenum">
              <a:rPr lang="de-AT" smtClean="0"/>
              <a:t>‹N›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0335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54A72F3-D619-095C-94CC-AED6B4952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B133D-2587-4F0B-B82B-2BC715E6A4A6}" type="datetime1">
              <a:rPr lang="LID4096" smtClean="0"/>
              <a:t>11/6/25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B157E0E-FE45-53EE-64E5-EC8CE4E93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Mediazione nella didattica delle lingue - Difficoltà e riflessioni A2 - Mag. Trani</a:t>
            </a:r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C223094-8D93-DCD6-A3CB-6B9546483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6020-D6B6-4CFB-AFF9-6D62B6D1CAA5}" type="slidenum">
              <a:rPr lang="de-AT" smtClean="0"/>
              <a:t>‹N›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5641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813362-782C-F31F-EA2F-0D4E431B6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ADEBBE-9F67-2178-355C-6CEA55CC1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72DCD82-578B-8B95-8488-0100FB6EA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99A7AE5-F094-4FBD-6CEA-E1CF9A910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39765-9044-467F-AA26-BB893DDB6D60}" type="datetime1">
              <a:rPr lang="LID4096" smtClean="0"/>
              <a:t>11/6/25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03227B0-01C8-6169-E155-FC54703B7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Mediazione nella didattica delle lingue - Difficoltà e riflessioni A2 - Mag. Trani</a:t>
            </a:r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5E98CC3-BC6B-3549-E061-78BE534E2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6020-D6B6-4CFB-AFF9-6D62B6D1CAA5}" type="slidenum">
              <a:rPr lang="de-AT" smtClean="0"/>
              <a:t>‹N›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7747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CF14CC-4EC1-F364-C54D-AC1DDFC04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C87B48C-2A9C-A057-B193-080200DAF1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9438545-3A7F-7EFD-6DE5-BAEFA67B3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84DDCBE-8163-01AE-CE71-FB2155E44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9392-477A-45A5-931E-C29DCF5AC124}" type="datetime1">
              <a:rPr lang="LID4096" smtClean="0"/>
              <a:t>11/6/25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8626F58-232B-142B-B077-9644A6E72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Mediazione nella didattica delle lingue - Difficoltà e riflessioni A2 - Mag. Trani</a:t>
            </a:r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45F5961-F5A6-C8D0-345B-D8CCD2673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6020-D6B6-4CFB-AFF9-6D62B6D1CAA5}" type="slidenum">
              <a:rPr lang="de-AT" smtClean="0"/>
              <a:t>‹N›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01768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B15C2A9-8E15-5713-D425-9FED86AAB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03F58C0-158E-E80F-2753-62392F2BE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8B742C-5668-3560-016E-B132571AEF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702092-E76E-47D3-A775-E7927502AE43}" type="datetime1">
              <a:rPr lang="LID4096" smtClean="0"/>
              <a:t>11/6/25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90847A-B632-6DB8-490C-C0DA790DB9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it-IT"/>
              <a:t>Mediazione nella didattica delle lingue - Difficoltà e riflessioni A2 - Mag. Trani</a:t>
            </a: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5ACDFE-66C7-5E89-90F7-B685B1920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0A6020-D6B6-4CFB-AFF9-6D62B6D1CAA5}" type="slidenum">
              <a:rPr lang="de-AT" smtClean="0"/>
              <a:t>‹N›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1872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5B34B-EBC5-97FE-C840-B5FC72F44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D4026-6BF6-E281-6AA5-FD8AFEC4F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1B904-5CFA-DE63-F7EC-7C0F702CE7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4C894-2B85-460F-942E-426C021AF6B3}" type="datetime1">
              <a:rPr lang="LID4096" smtClean="0"/>
              <a:t>11/6/25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62EA6-331D-F152-68A7-D69A7AFF54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Mediazione nella didattica delle lingue - Difficoltà e riflessioni A2 - Mag. Trani</a:t>
            </a:r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06F04-C14E-3A5D-0FBB-D25691842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70037-2F2C-254F-B066-593DFAE3E336}" type="slidenum">
              <a:rPr lang="en-AT" smtClean="0"/>
              <a:t>‹N›</a:t>
            </a:fld>
            <a:endParaRPr lang="en-A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7DBA72-A363-1BC2-1428-E8FD1B634EE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6182873"/>
            <a:ext cx="12191999" cy="67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1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oeszplattform.at/course/view.php?id=80%20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152328-363F-B73F-D7A8-C5CF46D104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0" y="-1"/>
            <a:ext cx="12192000" cy="6857173"/>
          </a:xfr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33E79BB-3915-EE71-6966-4C1D75D2A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6020-D6B6-4CFB-AFF9-6D62B6D1CAA5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7829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9518D-3354-E1C1-D28F-87890C2FD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84D6EE-FD73-CA5F-2F89-2DC668FA0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C00000"/>
                </a:solidFill>
                <a:latin typeface="Aptos" panose="020B0004020202020204" pitchFamily="34" charset="0"/>
              </a:rPr>
              <a:t>Attenzione</a:t>
            </a:r>
            <a:r>
              <a:rPr lang="it-IT" noProof="0" dirty="0">
                <a:solidFill>
                  <a:srgbClr val="C00000"/>
                </a:solidFill>
                <a:latin typeface="Aptos" panose="020B0004020202020204" pitchFamily="34" charset="0"/>
              </a:rPr>
              <a:t> </a:t>
            </a:r>
            <a:r>
              <a:rPr lang="it-IT" dirty="0">
                <a:solidFill>
                  <a:srgbClr val="C00000"/>
                </a:solidFill>
                <a:latin typeface="Aptos" panose="020B0004020202020204" pitchFamily="34" charset="0"/>
              </a:rPr>
              <a:t>rivolta a</a:t>
            </a:r>
            <a:r>
              <a:rPr lang="it-IT" noProof="0" dirty="0" err="1">
                <a:solidFill>
                  <a:srgbClr val="C00000"/>
                </a:solidFill>
                <a:latin typeface="Aptos" panose="020B0004020202020204" pitchFamily="34" charset="0"/>
              </a:rPr>
              <a:t>lla</a:t>
            </a:r>
            <a:r>
              <a:rPr lang="it-IT" noProof="0" dirty="0">
                <a:solidFill>
                  <a:srgbClr val="C00000"/>
                </a:solidFill>
                <a:latin typeface="Aptos" panose="020B0004020202020204" pitchFamily="34" charset="0"/>
              </a:rPr>
              <a:t> lingua da imparare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A26D88-AC37-5435-25AD-473EAB30F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noProof="0" dirty="0"/>
              <a:t>Come insegnanti di lingua, siamo abituati a concentrarci sulla lingua da imparare. </a:t>
            </a:r>
            <a:endParaRPr lang="it-IT" dirty="0"/>
          </a:p>
          <a:p>
            <a:r>
              <a:rPr lang="it-IT" noProof="0" dirty="0"/>
              <a:t>Nella mediazione (interlinguistica – tra 2 o più lingue) è utile considerare anche le lingue che gli studenti già conoscono — la loro L1 o altre lingue ponte -&gt; approcci didattici rivolti al plurilinguismo.</a:t>
            </a:r>
          </a:p>
          <a:p>
            <a:r>
              <a:rPr lang="it-IT" noProof="0" dirty="0"/>
              <a:t>Può essere difficile “accettare” che anche l’uso di altre lingue possa avere un ruolo utile in un compito di mediazione in italiano.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98BA973-CF0B-B34A-7280-13C7B16D7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0037-2F2C-254F-B066-593DFAE3E336}" type="slidenum">
              <a:rPr lang="en-AT" smtClean="0"/>
              <a:t>10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249875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AA648-C3CF-784D-F486-A7D8EE144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94C362-60A0-EDE7-95E8-986519B09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>
                <a:solidFill>
                  <a:srgbClr val="C00000"/>
                </a:solidFill>
                <a:latin typeface="Aptos" panose="020B0004020202020204" pitchFamily="34" charset="0"/>
              </a:rPr>
              <a:t>Evitare la traduzione pura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EF533A-6626-B06D-2CAF-CAF80EEF2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noProof="0" dirty="0"/>
              <a:t>Un altro rischio è quello di trasformare la mediazione in traduzione.</a:t>
            </a:r>
          </a:p>
          <a:p>
            <a:endParaRPr lang="it-IT" dirty="0"/>
          </a:p>
          <a:p>
            <a:r>
              <a:rPr lang="it-IT" noProof="0" dirty="0"/>
              <a:t>A livello A2, gli studenti tendono naturalmente a tradurre parola per parola. </a:t>
            </a:r>
          </a:p>
          <a:p>
            <a:endParaRPr lang="it-IT" dirty="0"/>
          </a:p>
          <a:p>
            <a:r>
              <a:rPr lang="it-IT" noProof="0" dirty="0"/>
              <a:t>Bisogna riflettere molto su come creare consegne che stimolino la riformulazione del senso, non la traduzione letterale.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E25D2B-B483-F6DD-228F-A4971AFCC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0037-2F2C-254F-B066-593DFAE3E336}" type="slidenum">
              <a:rPr lang="en-AT" smtClean="0"/>
              <a:t>11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30842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BCC01-9077-37DB-098C-5709BBB9C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4F11C-8BE7-3273-6F56-146C1E2FA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141" y="371923"/>
            <a:ext cx="10515600" cy="1325563"/>
          </a:xfrm>
        </p:spPr>
        <p:txBody>
          <a:bodyPr>
            <a:normAutofit/>
          </a:bodyPr>
          <a:lstStyle/>
          <a:p>
            <a:r>
              <a:rPr lang="it-IT" noProof="0" dirty="0">
                <a:solidFill>
                  <a:srgbClr val="C00000"/>
                </a:solidFill>
                <a:latin typeface="Aptos" panose="020B0004020202020204" pitchFamily="34" charset="0"/>
              </a:rPr>
              <a:t>Accettare che nella mediazione l’obiettivo non è solo la mera perfezione linguistica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3BD2A6-543C-AC72-0D51-8FC2EDCDB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141" y="2185202"/>
            <a:ext cx="10515600" cy="3638093"/>
          </a:xfrm>
        </p:spPr>
        <p:txBody>
          <a:bodyPr>
            <a:normAutofit/>
          </a:bodyPr>
          <a:lstStyle/>
          <a:p>
            <a:r>
              <a:rPr lang="it-IT" b="1" noProof="0" dirty="0"/>
              <a:t>Cambio di prospettiva</a:t>
            </a:r>
          </a:p>
          <a:p>
            <a:r>
              <a:rPr lang="it-IT" u="sng" noProof="0" dirty="0"/>
              <a:t>Perdita (parziale) del controllo linguistico</a:t>
            </a:r>
            <a:r>
              <a:rPr lang="it-IT" noProof="0" dirty="0"/>
              <a:t>: nella mediazione l</a:t>
            </a:r>
            <a:r>
              <a:rPr lang="it-IT" dirty="0"/>
              <a:t>’</a:t>
            </a:r>
            <a:r>
              <a:rPr lang="it-IT" noProof="0" dirty="0"/>
              <a:t>insegnante deve </a:t>
            </a:r>
            <a:r>
              <a:rPr lang="de-DE" dirty="0"/>
              <a:t>“</a:t>
            </a:r>
            <a:r>
              <a:rPr lang="it-IT" dirty="0"/>
              <a:t>l</a:t>
            </a:r>
            <a:r>
              <a:rPr lang="it-IT" noProof="0" dirty="0"/>
              <a:t>asciar in parte andare</a:t>
            </a:r>
            <a:r>
              <a:rPr lang="de-DE" dirty="0"/>
              <a:t>”</a:t>
            </a:r>
            <a:r>
              <a:rPr lang="it-IT" noProof="0" dirty="0"/>
              <a:t> il controllo sulla forma linguistica. Questo può creare insicurezza.</a:t>
            </a:r>
          </a:p>
          <a:p>
            <a:r>
              <a:rPr lang="it-IT" noProof="0" dirty="0"/>
              <a:t>Nella mediazione ciò che conta davvero è la comprensione reciproca e la capacità di far passare un messaggio.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13B162-3F09-0038-8990-B24928CEF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6020-D6B6-4CFB-AFF9-6D62B6D1CAA5}" type="slidenum">
              <a:rPr lang="it-IT" noProof="0" smtClean="0"/>
              <a:t>12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940130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03B2B9-32A7-03E3-3B9C-26D097944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rgbClr val="C00000"/>
                </a:solidFill>
                <a:latin typeface="Aptos" panose="020B0004020202020204" pitchFamily="34" charset="0"/>
              </a:rPr>
              <a:t>Cambio di </a:t>
            </a:r>
            <a:r>
              <a:rPr lang="de-AT" dirty="0" err="1">
                <a:solidFill>
                  <a:srgbClr val="C00000"/>
                </a:solidFill>
                <a:latin typeface="Aptos" panose="020B0004020202020204" pitchFamily="34" charset="0"/>
              </a:rPr>
              <a:t>prospettiva</a:t>
            </a:r>
            <a:r>
              <a:rPr lang="de-AT" dirty="0">
                <a:solidFill>
                  <a:srgbClr val="C00000"/>
                </a:solidFill>
                <a:latin typeface="Aptos" panose="020B0004020202020204" pitchFamily="34" charset="0"/>
              </a:rPr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A7772F-CCFB-42ED-C1C0-6FC1E350E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u="sng" dirty="0">
                <a:latin typeface="Aptos" panose="020B0004020202020204" pitchFamily="34" charset="0"/>
              </a:rPr>
              <a:t>Possibile dissonanza con l’identità professionale</a:t>
            </a:r>
            <a:r>
              <a:rPr lang="it-IT" dirty="0">
                <a:latin typeface="Aptos" panose="020B0004020202020204" pitchFamily="34" charset="0"/>
              </a:rPr>
              <a:t>: l’abitudine è quella di correggere, l’insegnante di lingua si identifica con la precisione linguistica e la norma corretta. </a:t>
            </a:r>
          </a:p>
          <a:p>
            <a:pPr marL="0" indent="0" algn="ctr">
              <a:buNone/>
            </a:pPr>
            <a:r>
              <a:rPr lang="it-IT" dirty="0">
                <a:latin typeface="Aptos" panose="020B0004020202020204" pitchFamily="34" charset="0"/>
              </a:rPr>
              <a:t>…</a:t>
            </a:r>
            <a:r>
              <a:rPr lang="it-IT" b="1" dirty="0">
                <a:latin typeface="Aptos" panose="020B0004020202020204" pitchFamily="34" charset="0"/>
              </a:rPr>
              <a:t>MA</a:t>
            </a:r>
            <a:r>
              <a:rPr lang="it-IT" dirty="0">
                <a:latin typeface="Aptos" panose="020B0004020202020204" pitchFamily="34" charset="0"/>
              </a:rPr>
              <a:t>…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anche nella mediazione lo si può fare: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kumimoji="0" lang="it-IT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scaffolding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 strutture corrette </a:t>
            </a:r>
            <a:r>
              <a:rPr lang="it-IT" dirty="0">
                <a:solidFill>
                  <a:prstClr val="black"/>
                </a:solidFill>
              </a:rPr>
              <a:t>(anche in modo differenziato a seconda dei gruppi)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it-IT" dirty="0">
                <a:solidFill>
                  <a:prstClr val="black"/>
                </a:solidFill>
                <a:latin typeface="Calibri" panose="020F0502020204030204"/>
              </a:rPr>
              <a:t>elaborazione di 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testi (in coppia o in gruppi)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apprendimento della lingua per così dire “in azione” aiuta ad assorbite anche molte strutture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lavoro di parafrasi sui vocaboli </a:t>
            </a:r>
            <a:r>
              <a:rPr lang="it-IT" dirty="0">
                <a:solidFill>
                  <a:prstClr val="black"/>
                </a:solidFill>
                <a:latin typeface="Calibri" panose="020F0502020204030204"/>
              </a:rPr>
              <a:t>-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 lavoro sulle competenze linguistiche che sono STRUMENTALI alla comunicazione come ultimo fine.</a:t>
            </a:r>
            <a:endParaRPr kumimoji="0" lang="de-AT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C928466-30F9-2243-1944-27738A492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0037-2F2C-254F-B066-593DFAE3E336}" type="slidenum">
              <a:rPr lang="en-AT" smtClean="0"/>
              <a:t>13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73660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0C142B-AEA8-4C17-1F3E-ADE19A9CB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C00000"/>
                </a:solidFill>
                <a:latin typeface="Aptos" panose="020B0004020202020204" pitchFamily="34" charset="0"/>
              </a:rPr>
              <a:t>Domande e riflessioni</a:t>
            </a:r>
            <a:endParaRPr lang="de-DE" dirty="0">
              <a:solidFill>
                <a:srgbClr val="C00000"/>
              </a:solidFill>
              <a:latin typeface="Aptos" panose="020B00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AED992A-BA02-2869-0835-BEAF891D6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0037-2F2C-254F-B066-593DFAE3E336}" type="slidenum">
              <a:rPr lang="en-AT" smtClean="0"/>
              <a:t>14</a:t>
            </a:fld>
            <a:endParaRPr lang="en-AT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D983A2B-547F-6903-FA15-A59743FD5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928" y="1489669"/>
            <a:ext cx="4359012" cy="461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42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A2883-1326-9516-1A8A-CCF6F6299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079D5A-BECA-4E87-94A0-812FF98B9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C00000"/>
                </a:solidFill>
                <a:latin typeface="Aptos" panose="020B0004020202020204" pitchFamily="34" charset="0"/>
              </a:rPr>
              <a:t>Esempi B1 - </a:t>
            </a:r>
            <a:r>
              <a:rPr lang="it-IT" dirty="0">
                <a:solidFill>
                  <a:srgbClr val="C00000"/>
                </a:solidFill>
                <a:latin typeface="Aptos" panose="020B0004020202020204" pitchFamily="34" charset="0"/>
                <a:hlinkClick r:id="rId2"/>
              </a:rPr>
              <a:t>oeszplattform</a:t>
            </a:r>
            <a:endParaRPr lang="it-IT" dirty="0">
              <a:solidFill>
                <a:srgbClr val="C00000"/>
              </a:solidFill>
              <a:latin typeface="Aptos" panose="020B0004020202020204" pitchFamily="34" charset="0"/>
            </a:endParaRP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98B53632-CFA9-45CF-EF06-F999661CE1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042636"/>
            <a:ext cx="10515600" cy="3204527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012CA79-3716-E663-4106-9E220EF90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0037-2F2C-254F-B066-593DFAE3E336}" type="slidenum">
              <a:rPr lang="en-AT" smtClean="0"/>
              <a:t>15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956479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3A10D0CF-2EB8-DA6E-5E90-F0B223CB8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270" y="68263"/>
            <a:ext cx="8763459" cy="6046787"/>
          </a:xfrm>
          <a:prstGeom prst="rect">
            <a:avLst/>
          </a:prstGeom>
          <a:noFill/>
        </p:spPr>
      </p:pic>
      <p:sp>
        <p:nvSpPr>
          <p:cNvPr id="4" name="Foliennummernplatzhalter 3" hidden="1">
            <a:extLst>
              <a:ext uri="{FF2B5EF4-FFF2-40B4-BE49-F238E27FC236}">
                <a16:creationId xmlns:a16="http://schemas.microsoft.com/office/drawing/2014/main" id="{E14CDA6D-B6F9-5E19-5A88-679FAFBCF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CC70037-2F2C-254F-B066-593DFAE3E336}" type="slidenum">
              <a:rPr lang="en-AT" smtClean="0"/>
              <a:pPr>
                <a:spcAft>
                  <a:spcPts val="600"/>
                </a:spcAft>
              </a:pPr>
              <a:t>16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165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B578C7-DA7E-0124-AF9D-53FFDF230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0037-2F2C-254F-B066-593DFAE3E336}" type="slidenum">
              <a:rPr lang="en-AT" smtClean="0"/>
              <a:t>17</a:t>
            </a:fld>
            <a:endParaRPr lang="en-AT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306778E-DD63-CA65-7068-615C08E9F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016" y="0"/>
            <a:ext cx="6939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53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479A101D-47E7-ECF6-D2FE-A34D7C8C6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447" y="68263"/>
            <a:ext cx="9267106" cy="6046787"/>
          </a:xfrm>
          <a:prstGeom prst="rect">
            <a:avLst/>
          </a:prstGeom>
          <a:noFill/>
        </p:spPr>
      </p:pic>
      <p:sp>
        <p:nvSpPr>
          <p:cNvPr id="4" name="Foliennummernplatzhalter 3" hidden="1">
            <a:extLst>
              <a:ext uri="{FF2B5EF4-FFF2-40B4-BE49-F238E27FC236}">
                <a16:creationId xmlns:a16="http://schemas.microsoft.com/office/drawing/2014/main" id="{2A359CC7-BD3F-0175-D3EF-FF3F9C9DE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CC70037-2F2C-254F-B066-593DFAE3E336}" type="slidenum">
              <a:rPr lang="en-AT" smtClean="0"/>
              <a:pPr>
                <a:spcAft>
                  <a:spcPts val="600"/>
                </a:spcAft>
              </a:pPr>
              <a:t>18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02885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ED866E-316F-C9A8-47C1-0ABCD9180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0037-2F2C-254F-B066-593DFAE3E336}" type="slidenum">
              <a:rPr lang="en-AT" smtClean="0"/>
              <a:t>19</a:t>
            </a:fld>
            <a:endParaRPr lang="en-AT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279240B-1B02-38B1-557B-9BA06821E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231" y="0"/>
            <a:ext cx="71375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30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70BCEA-F53B-7A0B-DA71-DFCA4A2FA4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6872" y="-136525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F4E1C2-F6E2-5482-6728-BB6861C78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8066" y="1432321"/>
            <a:ext cx="6222124" cy="2571429"/>
          </a:xfrm>
        </p:spPr>
        <p:txBody>
          <a:bodyPr anchor="ctr" anchorCtr="0">
            <a:normAutofit/>
          </a:bodyPr>
          <a:lstStyle/>
          <a:p>
            <a:pPr>
              <a:lnSpc>
                <a:spcPct val="80000"/>
              </a:lnSpc>
            </a:pPr>
            <a:r>
              <a:rPr lang="it-IT" sz="4800" dirty="0">
                <a:solidFill>
                  <a:srgbClr val="C00000"/>
                </a:solidFill>
              </a:rPr>
              <a:t>Mediazione linguistica nella didattica della lingua italiana LS</a:t>
            </a:r>
            <a:endParaRPr lang="it-IT" sz="4800" b="1" noProof="0" dirty="0">
              <a:solidFill>
                <a:srgbClr val="C00000"/>
              </a:solidFill>
              <a:latin typeface="Aptos" panose="020B00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A3C6A34-6040-DD64-87E9-9D1A4834AF4A}"/>
              </a:ext>
            </a:extLst>
          </p:cNvPr>
          <p:cNvSpPr txBox="1">
            <a:spLocks/>
          </p:cNvSpPr>
          <p:nvPr/>
        </p:nvSpPr>
        <p:spPr>
          <a:xfrm>
            <a:off x="2984938" y="3947380"/>
            <a:ext cx="6222124" cy="162521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>
                <a:solidFill>
                  <a:srgbClr val="0081BB"/>
                </a:solidFill>
                <a:latin typeface="Aptos" panose="020B0004020202020204" pitchFamily="34" charset="0"/>
              </a:rPr>
              <a:t>Sfide, riflessioni ed esempi</a:t>
            </a:r>
          </a:p>
          <a:p>
            <a:endParaRPr lang="it-IT" sz="2800" dirty="0">
              <a:solidFill>
                <a:srgbClr val="0081BB"/>
              </a:solidFill>
              <a:latin typeface="Aptos" panose="020B0004020202020204" pitchFamily="34" charset="0"/>
            </a:endParaRPr>
          </a:p>
          <a:p>
            <a:endParaRPr lang="it-IT" sz="2800" dirty="0">
              <a:solidFill>
                <a:srgbClr val="0081BB"/>
              </a:solidFill>
              <a:latin typeface="Aptos" panose="020B0004020202020204" pitchFamily="34" charset="0"/>
            </a:endParaRPr>
          </a:p>
          <a:p>
            <a:r>
              <a:rPr lang="it-IT" sz="2000" dirty="0">
                <a:solidFill>
                  <a:srgbClr val="0081BB"/>
                </a:solidFill>
                <a:latin typeface="Aptos" panose="020B0004020202020204" pitchFamily="34" charset="0"/>
              </a:rPr>
              <a:t>Claudia Trani</a:t>
            </a:r>
          </a:p>
          <a:p>
            <a:r>
              <a:rPr lang="it-IT" sz="2000" dirty="0">
                <a:solidFill>
                  <a:srgbClr val="0081BB"/>
                </a:solidFill>
                <a:latin typeface="Aptos" panose="020B0004020202020204" pitchFamily="34" charset="0"/>
              </a:rPr>
              <a:t>Serena Comoglio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2AEAEF4-86F9-4DC1-C00B-59EFB5B4F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6020-D6B6-4CFB-AFF9-6D62B6D1CAA5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32147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49795-DAE4-088B-A215-3528CF8AB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408B7C-FA0B-5BB8-C58E-7EEB31C1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513" y="1348214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it-IT" sz="4000" noProof="0" dirty="0">
                <a:solidFill>
                  <a:srgbClr val="C00000"/>
                </a:solidFill>
                <a:latin typeface="Aptos" panose="020B0004020202020204" pitchFamily="34" charset="0"/>
              </a:rPr>
              <a:t>Sfide, riflessioni ed esempi da un</a:t>
            </a:r>
            <a:r>
              <a:rPr lang="it-IT" sz="4000" dirty="0">
                <a:solidFill>
                  <a:srgbClr val="C00000"/>
                </a:solidFill>
                <a:latin typeface="Aptos" panose="020B0004020202020204" pitchFamily="34" charset="0"/>
              </a:rPr>
              <a:t>’</a:t>
            </a:r>
            <a:r>
              <a:rPr lang="it-IT" sz="4000" noProof="0" dirty="0">
                <a:solidFill>
                  <a:srgbClr val="C00000"/>
                </a:solidFill>
                <a:latin typeface="Aptos" panose="020B0004020202020204" pitchFamily="34" charset="0"/>
              </a:rPr>
              <a:t>esperienza di progettazione di attività di mediazione</a:t>
            </a:r>
            <a:br>
              <a:rPr lang="it-IT" sz="4000" noProof="0" dirty="0">
                <a:solidFill>
                  <a:srgbClr val="C00000"/>
                </a:solidFill>
                <a:latin typeface="Aptos" panose="020B0004020202020204" pitchFamily="34" charset="0"/>
              </a:rPr>
            </a:br>
            <a:r>
              <a:rPr lang="it-IT" sz="4000" noProof="0" dirty="0">
                <a:solidFill>
                  <a:srgbClr val="C00000"/>
                </a:solidFill>
                <a:latin typeface="Aptos" panose="020B0004020202020204" pitchFamily="34" charset="0"/>
              </a:rPr>
              <a:t>per il livello A2</a:t>
            </a:r>
            <a:br>
              <a:rPr lang="it-IT" noProof="0" dirty="0"/>
            </a:br>
            <a:endParaRPr lang="it-IT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80DCB9B-E401-590E-34F7-266D716E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0037-2F2C-254F-B066-593DFAE3E336}" type="slidenum">
              <a:rPr lang="en-AT" smtClean="0"/>
              <a:t>20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9066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A3B42-9C11-B108-1E33-E0EBEABD0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A3408A-D390-CD63-1AD2-C317D7EAF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>
                <a:solidFill>
                  <a:srgbClr val="C00000"/>
                </a:solidFill>
                <a:latin typeface="Aptos" panose="020B0004020202020204" pitchFamily="34" charset="0"/>
              </a:rPr>
              <a:t>Sfide per il livello A2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500EEC-8415-A56E-8BF8-81E0C652E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3988658"/>
          </a:xfrm>
        </p:spPr>
        <p:txBody>
          <a:bodyPr>
            <a:normAutofit/>
          </a:bodyPr>
          <a:lstStyle/>
          <a:p>
            <a:r>
              <a:rPr lang="it-IT" sz="2400" noProof="0" dirty="0">
                <a:latin typeface="Aptos" panose="020B0004020202020204" pitchFamily="34" charset="0"/>
              </a:rPr>
              <a:t>Le attività di mediazione richiedono spesso competenze cognitive e linguistiche piuttosto avanzate.</a:t>
            </a:r>
          </a:p>
          <a:p>
            <a:r>
              <a:rPr lang="it-IT" sz="2400" noProof="0" dirty="0">
                <a:latin typeface="Aptos" panose="020B0004020202020204" pitchFamily="34" charset="0"/>
              </a:rPr>
              <a:t>A livello A2, bisogna semplificare molto: testi brevi, contesto chiaro, obiettivo comunicativo realistico.</a:t>
            </a:r>
          </a:p>
          <a:p>
            <a:r>
              <a:rPr lang="it-IT" sz="2400" noProof="0" dirty="0">
                <a:latin typeface="Aptos" panose="020B0004020202020204" pitchFamily="34" charset="0"/>
              </a:rPr>
              <a:t>Non basta dire “spiega in italiano quanto hai letto in tedesco” — serve una </a:t>
            </a:r>
            <a:r>
              <a:rPr lang="it-IT" sz="2400" b="1" noProof="0" dirty="0">
                <a:latin typeface="Aptos" panose="020B0004020202020204" pitchFamily="34" charset="0"/>
              </a:rPr>
              <a:t>sceneggiatura comunicativa</a:t>
            </a:r>
            <a:r>
              <a:rPr lang="it-IT" sz="2400" noProof="0" dirty="0">
                <a:latin typeface="Aptos" panose="020B0004020202020204" pitchFamily="34" charset="0"/>
              </a:rPr>
              <a:t> credibile e motivante. E questo non è sempre facile da creare.</a:t>
            </a:r>
          </a:p>
          <a:p>
            <a:r>
              <a:rPr lang="it-IT" sz="2400" dirty="0">
                <a:latin typeface="Aptos" panose="020B0004020202020204" pitchFamily="34" charset="0"/>
              </a:rPr>
              <a:t>N.B. per sceneggiatura comunicativa si intende anche un contesto plausibile del perché si richieda magari di fare riferimento/usare altre lingue (per esempio come lingua di partenza).</a:t>
            </a:r>
            <a:endParaRPr lang="it-IT" sz="2400" noProof="0" dirty="0">
              <a:latin typeface="Aptos" panose="020B00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AF378C5-CADE-0720-0EDC-A88B0E825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0037-2F2C-254F-B066-593DFAE3E336}" type="slidenum">
              <a:rPr lang="en-AT" smtClean="0"/>
              <a:t>21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805913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98DD2-62D9-2430-7BF2-6C97A30A9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E68090-0EF2-C421-C4E0-80D5DB220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>
                <a:solidFill>
                  <a:srgbClr val="C00000"/>
                </a:solidFill>
                <a:latin typeface="Aptos" panose="020B0004020202020204" pitchFamily="34" charset="0"/>
              </a:rPr>
              <a:t>Sfide didattiche, metodologiche e pratiche (soprattutto nei livelli bassi, es. A2)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115885-0DBE-0974-5FB5-76601BBAE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2640"/>
            <a:ext cx="10515600" cy="3638093"/>
          </a:xfrm>
        </p:spPr>
        <p:txBody>
          <a:bodyPr>
            <a:normAutofit/>
          </a:bodyPr>
          <a:lstStyle/>
          <a:p>
            <a:r>
              <a:rPr lang="it-IT" noProof="0" dirty="0">
                <a:latin typeface="Aptos" panose="020B0004020202020204" pitchFamily="34" charset="0"/>
              </a:rPr>
              <a:t>Creazione consegne realistiche e motivanti</a:t>
            </a:r>
          </a:p>
          <a:p>
            <a:r>
              <a:rPr lang="it-IT" noProof="0" dirty="0">
                <a:latin typeface="Aptos" panose="020B0004020202020204" pitchFamily="34" charset="0"/>
              </a:rPr>
              <a:t>Scelta di testi di partenza adatti</a:t>
            </a:r>
          </a:p>
          <a:p>
            <a:r>
              <a:rPr lang="it-IT" noProof="0" dirty="0">
                <a:latin typeface="Aptos" panose="020B0004020202020204" pitchFamily="34" charset="0"/>
              </a:rPr>
              <a:t>Gestione delle lingue (che sono in gioco, quindi L1, L2, L3…)</a:t>
            </a:r>
          </a:p>
          <a:p>
            <a:r>
              <a:rPr lang="it-IT" noProof="0" dirty="0">
                <a:latin typeface="Aptos" panose="020B0004020202020204" pitchFamily="34" charset="0"/>
              </a:rPr>
              <a:t>Conoscenze linguistiche di base</a:t>
            </a:r>
          </a:p>
          <a:p>
            <a:r>
              <a:rPr lang="it-IT" noProof="0" dirty="0">
                <a:latin typeface="Aptos" panose="020B0004020202020204" pitchFamily="34" charset="0"/>
              </a:rPr>
              <a:t>Bilanciamento delle competenze</a:t>
            </a:r>
          </a:p>
          <a:p>
            <a:r>
              <a:rPr lang="it-IT" noProof="0" dirty="0">
                <a:latin typeface="Aptos" panose="020B0004020202020204" pitchFamily="34" charset="0"/>
              </a:rPr>
              <a:t>Gestione del tempo</a:t>
            </a:r>
          </a:p>
          <a:p>
            <a:pPr marL="457200" lvl="1" indent="0">
              <a:buNone/>
            </a:pPr>
            <a:r>
              <a:rPr lang="it-IT" dirty="0">
                <a:latin typeface="Aptos" panose="020B0004020202020204" pitchFamily="34" charset="0"/>
              </a:rPr>
              <a:t>				…e…</a:t>
            </a:r>
            <a:endParaRPr lang="it-IT" noProof="0" dirty="0">
              <a:latin typeface="Aptos" panose="020B00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FF674A7-1957-E6CC-C410-54808BC43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6020-D6B6-4CFB-AFF9-6D62B6D1CAA5}" type="slidenum">
              <a:rPr lang="it-IT" noProof="0" smtClean="0"/>
              <a:t>22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971392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90CC04-95E7-68D3-2DBC-16849FFA7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rgbClr val="C00000"/>
                </a:solidFill>
                <a:latin typeface="Aptos" panose="020B0004020202020204" pitchFamily="34" charset="0"/>
              </a:rPr>
              <a:t>Grossa </a:t>
            </a:r>
            <a:r>
              <a:rPr lang="de-AT" dirty="0" err="1">
                <a:solidFill>
                  <a:srgbClr val="C00000"/>
                </a:solidFill>
                <a:latin typeface="Aptos" panose="020B0004020202020204" pitchFamily="34" charset="0"/>
              </a:rPr>
              <a:t>sfida</a:t>
            </a:r>
            <a:r>
              <a:rPr lang="de-AT" dirty="0">
                <a:solidFill>
                  <a:srgbClr val="C00000"/>
                </a:solidFill>
                <a:latin typeface="Aptos" panose="020B0004020202020204" pitchFamily="34" charset="0"/>
              </a:rPr>
              <a:t>: </a:t>
            </a:r>
            <a:r>
              <a:rPr lang="de-AT" b="1" dirty="0" err="1">
                <a:solidFill>
                  <a:srgbClr val="C00000"/>
                </a:solidFill>
                <a:latin typeface="Aptos" panose="020B0004020202020204" pitchFamily="34" charset="0"/>
              </a:rPr>
              <a:t>Valutazione</a:t>
            </a:r>
            <a:endParaRPr lang="de-AT" b="1" dirty="0">
              <a:solidFill>
                <a:srgbClr val="C00000"/>
              </a:solidFill>
              <a:latin typeface="Aptos" panose="020B00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F15EF3-B2E7-1917-261D-F369FBDA2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b="1" dirty="0"/>
              <a:t>Come si valuta anche il processo di mediazione e non soltanto la correttezza del prodotto? </a:t>
            </a:r>
          </a:p>
          <a:p>
            <a:r>
              <a:rPr lang="it-IT" dirty="0"/>
              <a:t>L’attenzione si pone anche sul processo di mediazione (per es. parafrasi, riassunto, riportare le idee principali di quanto letto/sentito – magari in un’altra lingua) e non ci si concentra solo su errori grammaticali o come si è effettuata una presentazione. </a:t>
            </a:r>
          </a:p>
          <a:p>
            <a:r>
              <a:rPr lang="it-IT" dirty="0"/>
              <a:t>l’attenzione si sposta dal prodotto al processo – </a:t>
            </a:r>
            <a:r>
              <a:rPr lang="it-IT" dirty="0" err="1"/>
              <a:t>language</a:t>
            </a:r>
            <a:r>
              <a:rPr lang="it-IT" dirty="0"/>
              <a:t> -&gt; </a:t>
            </a:r>
            <a:r>
              <a:rPr lang="it-IT" dirty="0" err="1"/>
              <a:t>languaging</a:t>
            </a:r>
            <a:endParaRPr lang="it-IT" dirty="0"/>
          </a:p>
          <a:p>
            <a:r>
              <a:rPr lang="it-IT" dirty="0"/>
              <a:t>es. anche tramite check list, riflessioni in classe, peer-feedback, self-</a:t>
            </a:r>
            <a:r>
              <a:rPr lang="it-IT" dirty="0" err="1"/>
              <a:t>assessment</a:t>
            </a:r>
            <a:r>
              <a:rPr lang="it-IT" dirty="0"/>
              <a:t> da parte degli studenti come parte della valutazione.</a:t>
            </a:r>
          </a:p>
          <a:p>
            <a:endParaRPr lang="it-IT" dirty="0"/>
          </a:p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AE72BB-0E06-CC59-C283-B00B37048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0037-2F2C-254F-B066-593DFAE3E336}" type="slidenum">
              <a:rPr lang="en-AT" smtClean="0"/>
              <a:t>23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687394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2B1078-196F-C2F9-B8A3-A54D7217C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>
                <a:solidFill>
                  <a:srgbClr val="C00000"/>
                </a:solidFill>
                <a:latin typeface="Aptos" panose="020B0004020202020204" pitchFamily="34" charset="0"/>
              </a:rPr>
              <a:t>Strategie e idee</a:t>
            </a:r>
            <a:endParaRPr lang="de-AT" sz="4000" dirty="0">
              <a:solidFill>
                <a:srgbClr val="C00000"/>
              </a:solidFill>
              <a:latin typeface="Aptos" panose="020B00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CA2D25-E314-3076-0C60-11F1F8A33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41" y="1543575"/>
            <a:ext cx="10774960" cy="4462284"/>
          </a:xfrm>
        </p:spPr>
        <p:txBody>
          <a:bodyPr>
            <a:normAutofit fontScale="92500" lnSpcReduction="10000"/>
          </a:bodyPr>
          <a:lstStyle/>
          <a:p>
            <a:r>
              <a:rPr lang="it-IT" u="sng" dirty="0"/>
              <a:t>Partire da compiti comunicativi autentici</a:t>
            </a:r>
            <a:r>
              <a:rPr lang="it-IT" dirty="0"/>
              <a:t>: messaggi, e-mail, post, dialoghi quotidiani.</a:t>
            </a:r>
          </a:p>
          <a:p>
            <a:r>
              <a:rPr lang="it-IT" u="sng" dirty="0"/>
              <a:t>Pensare a modi di coinvolgere le lingue che i ragazzi/le ragazze già conoscono</a:t>
            </a:r>
            <a:r>
              <a:rPr lang="it-IT" dirty="0"/>
              <a:t>, valorizzandole come risorse. </a:t>
            </a:r>
          </a:p>
          <a:p>
            <a:pPr lvl="1"/>
            <a:r>
              <a:rPr lang="it-IT" dirty="0"/>
              <a:t>L’obiettivo non è sviluppare quelle lingue nella lezione di italiano, ma è anche esercitare la </a:t>
            </a:r>
            <a:r>
              <a:rPr lang="it-IT" b="1" dirty="0"/>
              <a:t>flessibilità</a:t>
            </a:r>
            <a:r>
              <a:rPr lang="it-IT" dirty="0"/>
              <a:t> tra le lingue. Es: farli cercare in un’altra lingua a loro conosciuta e farli poi riassumere in italiano in poche parole.</a:t>
            </a:r>
          </a:p>
          <a:p>
            <a:endParaRPr lang="it-IT" dirty="0"/>
          </a:p>
          <a:p>
            <a:r>
              <a:rPr lang="it-IT" b="1" dirty="0"/>
              <a:t>N.B. In un mondo globalizzato, dove imparare le lingue non è solo importante per viaggiare, ma anche per comunicare e lavorare in team che parlano queste lingue nel proprio Paese, questa competenza di saper </a:t>
            </a:r>
            <a:r>
              <a:rPr lang="de-DE" b="1" dirty="0"/>
              <a:t>“</a:t>
            </a:r>
            <a:r>
              <a:rPr lang="it-IT" b="1" dirty="0"/>
              <a:t>mediare</a:t>
            </a:r>
            <a:r>
              <a:rPr lang="de-DE" b="1" dirty="0"/>
              <a:t>”</a:t>
            </a:r>
            <a:r>
              <a:rPr lang="it-IT" b="1" dirty="0"/>
              <a:t> diventa importante.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17FEB5-BE65-A8A9-3C26-E241D236C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0037-2F2C-254F-B066-593DFAE3E336}" type="slidenum">
              <a:rPr lang="en-AT" smtClean="0"/>
              <a:t>24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64264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244777-464B-10A9-7504-74853F293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 pitchFamily="34" charset="0"/>
              </a:rPr>
              <a:t>Strategie e idee</a:t>
            </a:r>
            <a:endParaRPr lang="de-AT" dirty="0">
              <a:solidFill>
                <a:srgbClr val="C00000"/>
              </a:solidFill>
              <a:latin typeface="Aptos" panose="020B00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DEB203-D371-FE6A-93A1-C87314581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u="sng" dirty="0"/>
              <a:t>Dare un obiettivo concreto e un destinatario chiaro</a:t>
            </a:r>
            <a:r>
              <a:rPr lang="it-IT" dirty="0"/>
              <a:t>.</a:t>
            </a:r>
          </a:p>
          <a:p>
            <a:pPr lvl="1"/>
            <a:r>
              <a:rPr lang="it-IT" dirty="0"/>
              <a:t>Un amico italiano (tu sei austriaco/a) sta frequentando la tua scuola per una settimana e vuole partecipare a una festa. Spiegagli in italiano il programma e il menù (che sarà necessariamente in tedesco e che magari si fornisce come cartellone o locandina) e aiutalo a parlare con i tuoi compagni/con le tue compagne. </a:t>
            </a:r>
            <a:endParaRPr lang="it-IT" u="sng" dirty="0"/>
          </a:p>
          <a:p>
            <a:r>
              <a:rPr lang="it-IT" u="sng" dirty="0"/>
              <a:t>Semplificare il testo di partenza e fornire supporti linguistici </a:t>
            </a:r>
            <a:r>
              <a:rPr lang="it-IT" dirty="0"/>
              <a:t>(frasi utili per parafrasare, introdurre, spiegare).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EA0935B-7501-2173-AEC8-9B9F54AA8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0037-2F2C-254F-B066-593DFAE3E336}" type="slidenum">
              <a:rPr lang="en-AT" smtClean="0"/>
              <a:t>25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05986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5A467-BC0A-4620-A07B-106BF9098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5CABEC-D159-17D0-74DF-53EBBCD7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76263"/>
            <a:ext cx="10515600" cy="2852737"/>
          </a:xfrm>
        </p:spPr>
        <p:txBody>
          <a:bodyPr/>
          <a:lstStyle/>
          <a:p>
            <a:pPr algn="ctr"/>
            <a:r>
              <a:rPr lang="it-IT" noProof="0" dirty="0">
                <a:solidFill>
                  <a:srgbClr val="C00000"/>
                </a:solidFill>
                <a:latin typeface="Aptos" panose="020B0004020202020204" pitchFamily="34" charset="0"/>
              </a:rPr>
              <a:t>Esempio pratico A2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810DF3-0AB1-35DB-7F04-1BDD285CEF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9E0B174-4642-09A1-5570-267E3D937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0037-2F2C-254F-B066-593DFAE3E336}" type="slidenum">
              <a:rPr lang="en-AT" smtClean="0"/>
              <a:t>26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321533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A58A5-5BB3-DF07-A270-203034444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48CB69-E901-1FCB-FDF3-84B7031A9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07212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it-IT" sz="4800" noProof="0" dirty="0">
                <a:solidFill>
                  <a:srgbClr val="C00000"/>
                </a:solidFill>
                <a:latin typeface="Aptos" panose="020B0004020202020204" pitchFamily="34" charset="0"/>
              </a:rPr>
              <a:t>La cucina italiana e la cucina nel mondo. Riflettiamo e parliamone.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323BE69-0FE1-0EE8-B8CE-A1A3DF197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6020-D6B6-4CFB-AFF9-6D62B6D1CAA5}" type="slidenum">
              <a:rPr lang="it-IT" noProof="0" smtClean="0"/>
              <a:t>27</a:t>
            </a:fld>
            <a:endParaRPr lang="it-IT" noProof="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545C01F-F641-65FE-6DD6-346EDBDF1E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377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99B6353-C163-B66D-4D0C-CF47C45FC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0037-2F2C-254F-B066-593DFAE3E336}" type="slidenum">
              <a:rPr lang="en-AT" smtClean="0"/>
              <a:t>28</a:t>
            </a:fld>
            <a:endParaRPr lang="en-AT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5392EBA-3D9F-49ED-C9FD-9143901DA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563" y="136525"/>
            <a:ext cx="6682479" cy="600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866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306D408-6108-569B-D06D-1844DB3F7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0037-2F2C-254F-B066-593DFAE3E336}" type="slidenum">
              <a:rPr lang="en-AT" smtClean="0"/>
              <a:t>29</a:t>
            </a:fld>
            <a:endParaRPr lang="en-AT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3D5666D-FE4B-36B8-C5DB-38545625E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171" y="1371600"/>
            <a:ext cx="9149658" cy="297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43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27BDD-21B6-2E0D-985B-A07F78D9C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0DCF77-E67E-C583-F514-42371FD0D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>
                <a:solidFill>
                  <a:srgbClr val="C00000"/>
                </a:solidFill>
                <a:latin typeface="Aptos" panose="020B0004020202020204" pitchFamily="34" charset="0"/>
              </a:rPr>
              <a:t>Temi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C2008B-04F1-5381-8C58-30F511843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noProof="0" dirty="0"/>
              <a:t>Il significato concreto della </a:t>
            </a:r>
            <a:r>
              <a:rPr lang="it-IT" dirty="0"/>
              <a:t>mediazione </a:t>
            </a:r>
            <a:r>
              <a:rPr lang="it-IT" noProof="0" dirty="0"/>
              <a:t>secondo il QCER (</a:t>
            </a:r>
            <a:r>
              <a:rPr lang="it-IT" noProof="0" dirty="0" err="1"/>
              <a:t>GeR</a:t>
            </a:r>
            <a:r>
              <a:rPr lang="it-IT" noProof="0" dirty="0"/>
              <a:t> in tedesco) in </a:t>
            </a:r>
          </a:p>
          <a:p>
            <a:r>
              <a:rPr lang="it-IT" noProof="0" dirty="0"/>
              <a:t>Lo scopo della </a:t>
            </a:r>
            <a:r>
              <a:rPr lang="it-IT" dirty="0"/>
              <a:t>mediazione </a:t>
            </a:r>
            <a:r>
              <a:rPr lang="it-IT" noProof="0" dirty="0"/>
              <a:t>secondo il QCER/</a:t>
            </a:r>
            <a:r>
              <a:rPr lang="it-IT" noProof="0" dirty="0" err="1"/>
              <a:t>GeR</a:t>
            </a:r>
            <a:r>
              <a:rPr lang="it-IT" noProof="0" dirty="0"/>
              <a:t> </a:t>
            </a:r>
          </a:p>
          <a:p>
            <a:r>
              <a:rPr lang="it-IT" noProof="0" dirty="0"/>
              <a:t>Le sfide principali per gli insegnanti nella progettazione e attuazione della mediazione</a:t>
            </a:r>
          </a:p>
          <a:p>
            <a:r>
              <a:rPr lang="it-IT" noProof="0" dirty="0"/>
              <a:t>Esempi di esercizi di mediazione in italiano – Livello B1</a:t>
            </a:r>
          </a:p>
          <a:p>
            <a:r>
              <a:rPr lang="it-IT" noProof="0" dirty="0"/>
              <a:t>Sfide aggiuntive per i livelli più bassi (es. A2)</a:t>
            </a:r>
          </a:p>
          <a:p>
            <a:r>
              <a:rPr lang="it-IT" noProof="0" dirty="0"/>
              <a:t>Strategie</a:t>
            </a:r>
          </a:p>
          <a:p>
            <a:r>
              <a:rPr lang="it-IT" noProof="0" dirty="0"/>
              <a:t>Esempio di esercizio di mediazione in italiano A2</a:t>
            </a:r>
          </a:p>
          <a:p>
            <a:endParaRPr lang="it-IT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027124-88E2-6171-CF85-5C28C9785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0037-2F2C-254F-B066-593DFAE3E336}" type="slidenum">
              <a:rPr lang="en-AT" smtClean="0"/>
              <a:t>3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4355465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C7BB0B7-9D4C-8DF1-4B87-7EC171404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0037-2F2C-254F-B066-593DFAE3E336}" type="slidenum">
              <a:rPr lang="en-AT" smtClean="0"/>
              <a:t>30</a:t>
            </a:fld>
            <a:endParaRPr lang="en-AT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641346C-8423-37EE-5829-958D2A8B8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074" y="56679"/>
            <a:ext cx="6639852" cy="674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330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F833DB-F445-2786-F604-25BFA71B4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0037-2F2C-254F-B066-593DFAE3E336}" type="slidenum">
              <a:rPr lang="en-AT" smtClean="0"/>
              <a:t>31</a:t>
            </a:fld>
            <a:endParaRPr lang="en-AT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DDED752-1F9A-D1E0-D6C9-771BFA522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340"/>
            <a:ext cx="6977606" cy="369667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37FEF38-107B-1088-AF54-1C2BA26F1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171" y="3429000"/>
            <a:ext cx="7074829" cy="345826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CC42F87F-93F8-934F-711A-AE79104730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5367" y="2526633"/>
            <a:ext cx="2871408" cy="73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328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2921A4-DA16-F5AF-C6E6-978701E24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0037-2F2C-254F-B066-593DFAE3E336}" type="slidenum">
              <a:rPr lang="en-AT" smtClean="0"/>
              <a:t>32</a:t>
            </a:fld>
            <a:endParaRPr lang="en-AT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A7C962A-CB11-045E-6F8D-1503A5C6F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611" y="-1"/>
            <a:ext cx="6539831" cy="688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944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5E7591-5533-5957-0520-718EA59D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0037-2F2C-254F-B066-593DFAE3E336}" type="slidenum">
              <a:rPr lang="en-AT" smtClean="0"/>
              <a:t>33</a:t>
            </a:fld>
            <a:endParaRPr lang="en-AT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1FF3D49-5FA8-216A-9AD3-FC8CE415C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447" y="3176337"/>
            <a:ext cx="6688553" cy="368166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7CC657B-B295-6CF5-AB9E-85D7CACCE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6" y="1"/>
            <a:ext cx="6688553" cy="380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814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3DFD7-67FE-355E-AF46-A7CC1DC5A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97AAFD-4289-78A7-7E05-42962057D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noProof="0" dirty="0">
                <a:solidFill>
                  <a:srgbClr val="C00000"/>
                </a:solidFill>
                <a:latin typeface="Aptos" panose="020B0004020202020204" pitchFamily="34" charset="0"/>
              </a:rPr>
              <a:t>“Il mediatore linguistico non è un traduttore, ma un facilitatore della comunicazione.” (QCER/</a:t>
            </a:r>
            <a:r>
              <a:rPr lang="it-IT" sz="4800" noProof="0" dirty="0" err="1">
                <a:solidFill>
                  <a:srgbClr val="C00000"/>
                </a:solidFill>
                <a:latin typeface="Aptos" panose="020B0004020202020204" pitchFamily="34" charset="0"/>
              </a:rPr>
              <a:t>GeR</a:t>
            </a:r>
            <a:r>
              <a:rPr lang="it-IT" sz="4800" noProof="0" dirty="0">
                <a:solidFill>
                  <a:srgbClr val="C00000"/>
                </a:solidFill>
                <a:latin typeface="Aptos" panose="020B0004020202020204" pitchFamily="34" charset="0"/>
              </a:rPr>
              <a:t>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C5B87D8-1BFB-CCB9-187F-CAC11403AF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noProof="0" dirty="0">
                <a:latin typeface="Aptos" panose="020B0004020202020204" pitchFamily="34" charset="0"/>
              </a:rPr>
              <a:t>Per noi insegnanti, la sfida è cambiare prospettiva: non più solo “insegnare a parlare correttamente”, ma anche “aiutare a capire e a farsi capire”.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969DC6D-FCFD-121F-C2D8-213D5A9FD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0037-2F2C-254F-B066-593DFAE3E336}" type="slidenum">
              <a:rPr lang="en-AT" smtClean="0"/>
              <a:t>34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25409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3184DA-DA5E-B3BA-96D6-30D4B1BBBA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0" y="-1"/>
            <a:ext cx="12192000" cy="6857173"/>
          </a:xfr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4B6FE2F-46B2-08A1-CA30-A53739C3B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6020-D6B6-4CFB-AFF9-6D62B6D1CAA5}" type="slidenum">
              <a:rPr lang="de-AT" smtClean="0"/>
              <a:t>35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08479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DB5FFF-1B69-9A8C-CAF0-2061CA57A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C00000"/>
                </a:solidFill>
                <a:latin typeface="Aptos" panose="020B0004020202020204" pitchFamily="34" charset="0"/>
              </a:rPr>
              <a:t>Piccolo sondaggio </a:t>
            </a:r>
            <a:r>
              <a:rPr lang="it-IT" dirty="0" err="1">
                <a:solidFill>
                  <a:srgbClr val="C00000"/>
                </a:solidFill>
                <a:latin typeface="Aptos" panose="020B0004020202020204" pitchFamily="34" charset="0"/>
              </a:rPr>
              <a:t>Mentimeter</a:t>
            </a:r>
            <a:endParaRPr lang="de-DE" dirty="0">
              <a:solidFill>
                <a:srgbClr val="C00000"/>
              </a:solidFill>
              <a:latin typeface="Aptos" panose="020B00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1578560-310A-9A85-7222-7508AA478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0037-2F2C-254F-B066-593DFAE3E336}" type="slidenum">
              <a:rPr lang="en-AT" smtClean="0"/>
              <a:t>4</a:t>
            </a:fld>
            <a:endParaRPr lang="en-AT"/>
          </a:p>
        </p:txBody>
      </p:sp>
      <p:pic>
        <p:nvPicPr>
          <p:cNvPr id="15" name="Segnaposto contenuto 14">
            <a:extLst>
              <a:ext uri="{FF2B5EF4-FFF2-40B4-BE49-F238E27FC236}">
                <a16:creationId xmlns:a16="http://schemas.microsoft.com/office/drawing/2014/main" id="{56545A34-639D-9554-5186-F73B7B06E0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52" y="2002183"/>
            <a:ext cx="3638550" cy="3638550"/>
          </a:xfrm>
        </p:spPr>
      </p:pic>
      <p:pic>
        <p:nvPicPr>
          <p:cNvPr id="17" name="Immagine 16" descr="Immagine che contiene modello, arte, quadrat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796BD3A8-8B09-6751-F689-2A782F36C3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904" y="2002183"/>
            <a:ext cx="363855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86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01334-DF8A-328E-4A0B-877BBC916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CD1BF5-9573-8849-F239-60B57BB49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58" y="500062"/>
            <a:ext cx="11273884" cy="1325563"/>
          </a:xfrm>
        </p:spPr>
        <p:txBody>
          <a:bodyPr>
            <a:normAutofit fontScale="90000"/>
          </a:bodyPr>
          <a:lstStyle/>
          <a:p>
            <a:r>
              <a:rPr lang="it-IT" noProof="0" dirty="0">
                <a:solidFill>
                  <a:srgbClr val="C00000"/>
                </a:solidFill>
                <a:latin typeface="Aptos" panose="020B0004020202020204" pitchFamily="34" charset="0"/>
              </a:rPr>
              <a:t>Cosa significa mediazione secondo il </a:t>
            </a:r>
            <a:r>
              <a:rPr lang="it-IT" dirty="0">
                <a:solidFill>
                  <a:srgbClr val="C00000"/>
                </a:solidFill>
                <a:latin typeface="Aptos" panose="020B0004020202020204" pitchFamily="34" charset="0"/>
              </a:rPr>
              <a:t>volume complementare del QCER</a:t>
            </a:r>
            <a:r>
              <a:rPr lang="it-IT" noProof="0" dirty="0">
                <a:solidFill>
                  <a:srgbClr val="C00000"/>
                </a:solidFill>
                <a:latin typeface="Aptos" panose="020B0004020202020204" pitchFamily="34" charset="0"/>
              </a:rPr>
              <a:t>?</a:t>
            </a:r>
            <a:br>
              <a:rPr lang="it-IT" noProof="0" dirty="0"/>
            </a:br>
            <a:endParaRPr lang="it-IT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A2CA2B-47D3-4213-0FCC-2C7A7EBA4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058" y="1508531"/>
            <a:ext cx="10515600" cy="4725001"/>
          </a:xfrm>
        </p:spPr>
        <p:txBody>
          <a:bodyPr>
            <a:normAutofit/>
          </a:bodyPr>
          <a:lstStyle/>
          <a:p>
            <a:endParaRPr lang="it-IT" noProof="0" dirty="0"/>
          </a:p>
          <a:p>
            <a:r>
              <a:rPr lang="it-IT" noProof="0" dirty="0"/>
              <a:t>Le attività linguistiche del QCER (</a:t>
            </a:r>
            <a:r>
              <a:rPr lang="it-IT" noProof="0" dirty="0" err="1"/>
              <a:t>GeR</a:t>
            </a:r>
            <a:r>
              <a:rPr lang="it-IT" noProof="0" dirty="0"/>
              <a:t>) sono suddivise in: </a:t>
            </a:r>
            <a:r>
              <a:rPr lang="it-IT" b="1" u="sng" noProof="0" dirty="0"/>
              <a:t>ricezione, produzione, interazione e mediazione</a:t>
            </a:r>
            <a:r>
              <a:rPr lang="it-IT" noProof="0" dirty="0"/>
              <a:t>. </a:t>
            </a:r>
          </a:p>
          <a:p>
            <a:r>
              <a:rPr lang="it-IT" dirty="0"/>
              <a:t>Mediazione: non è traduzione, è trasformazione di un messaggio per renderlo comprensibile a un altro interlocutore. </a:t>
            </a:r>
          </a:p>
          <a:p>
            <a:r>
              <a:rPr lang="it-IT" dirty="0"/>
              <a:t>Strategie utili:</a:t>
            </a:r>
          </a:p>
          <a:p>
            <a:pPr lvl="1"/>
            <a:r>
              <a:rPr lang="it-IT" dirty="0"/>
              <a:t>Riassumere</a:t>
            </a:r>
          </a:p>
          <a:p>
            <a:pPr lvl="1"/>
            <a:r>
              <a:rPr lang="it-IT" dirty="0"/>
              <a:t>Riformulare</a:t>
            </a:r>
          </a:p>
          <a:p>
            <a:pPr lvl="1"/>
            <a:r>
              <a:rPr lang="it-IT" dirty="0"/>
              <a:t>Spiegare in parole semplici</a:t>
            </a:r>
          </a:p>
          <a:p>
            <a:pPr lvl="1"/>
            <a:r>
              <a:rPr lang="it-IT" dirty="0"/>
              <a:t>Collegare 2 o più culture o contesti comunicativi</a:t>
            </a:r>
          </a:p>
          <a:p>
            <a:endParaRPr lang="it-IT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9DB92A-301F-3083-0C66-3F04B4F47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0037-2F2C-254F-B066-593DFAE3E336}" type="slidenum">
              <a:rPr lang="en-AT" smtClean="0"/>
              <a:t>5</a:t>
            </a:fld>
            <a:endParaRPr lang="en-AT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F6406749-0856-F620-2FBD-B8A36F5C7D6C}"/>
              </a:ext>
            </a:extLst>
          </p:cNvPr>
          <p:cNvSpPr txBox="1">
            <a:spLocks/>
          </p:cNvSpPr>
          <p:nvPr/>
        </p:nvSpPr>
        <p:spPr>
          <a:xfrm>
            <a:off x="570570" y="2865863"/>
            <a:ext cx="10515600" cy="2682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58861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D285A-C9F9-3A92-0F3B-408194E67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03E1FE-FD8A-CA0E-AFAD-9D68B6A78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5486"/>
            <a:ext cx="10515600" cy="1325563"/>
          </a:xfrm>
        </p:spPr>
        <p:txBody>
          <a:bodyPr/>
          <a:lstStyle/>
          <a:p>
            <a:r>
              <a:rPr lang="it-IT" noProof="0" dirty="0">
                <a:solidFill>
                  <a:srgbClr val="C00000"/>
                </a:solidFill>
                <a:latin typeface="Aptos" panose="020B0004020202020204" pitchFamily="34" charset="0"/>
              </a:rPr>
              <a:t>Qual è l’obiettivo della mediazione?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EB14A0-BD5A-EA2C-591F-C5968F322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5202"/>
            <a:ext cx="10515600" cy="3638093"/>
          </a:xfrm>
        </p:spPr>
        <p:txBody>
          <a:bodyPr/>
          <a:lstStyle/>
          <a:p>
            <a:r>
              <a:rPr lang="it-IT" noProof="0" dirty="0">
                <a:latin typeface="Aptos" panose="020B0004020202020204" pitchFamily="34" charset="0"/>
              </a:rPr>
              <a:t>Favorire la comprensione reciproca e NON SOLO la perfezione linguistica.</a:t>
            </a:r>
          </a:p>
          <a:p>
            <a:endParaRPr lang="it-IT" noProof="0" dirty="0">
              <a:latin typeface="Aptos" panose="020B0004020202020204" pitchFamily="34" charset="0"/>
            </a:endParaRPr>
          </a:p>
          <a:p>
            <a:r>
              <a:rPr lang="it-IT" noProof="0" dirty="0">
                <a:latin typeface="Aptos" panose="020B0004020202020204" pitchFamily="34" charset="0"/>
              </a:rPr>
              <a:t>Esempio: “Spiegare a un compagno italiano, in italiano, il contenuto di un messaggio in inglese” – l’obiettivo non è tradurre parola per parola, ma trasmettere il senso principale.</a:t>
            </a:r>
          </a:p>
          <a:p>
            <a:endParaRPr lang="it-IT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6F7AB3F-1F17-2EB5-693C-C89102E2E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0037-2F2C-254F-B066-593DFAE3E336}" type="slidenum">
              <a:rPr lang="en-AT" smtClean="0"/>
              <a:t>6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504063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41B3B-2B56-E502-06CE-4A1A6CE54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34378E-3A67-9ACD-0699-3E4214AE4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>
                <a:solidFill>
                  <a:srgbClr val="C00000"/>
                </a:solidFill>
                <a:latin typeface="Aptos" panose="020B0004020202020204" pitchFamily="34" charset="0"/>
              </a:rPr>
              <a:t>…quindi lo scopo è…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012581-F949-98BD-A7FA-E9EA5F6D6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u="sng" dirty="0"/>
              <a:t>…d</a:t>
            </a:r>
            <a:r>
              <a:rPr lang="it-IT" u="sng" noProof="0" dirty="0" err="1"/>
              <a:t>iventare</a:t>
            </a:r>
            <a:r>
              <a:rPr lang="it-IT" u="sng" noProof="0" dirty="0"/>
              <a:t> più flessibile nell’uso delle lingue e non cercare di tradurre parola per parola</a:t>
            </a:r>
            <a:r>
              <a:rPr lang="it-IT" noProof="0" dirty="0"/>
              <a:t>. </a:t>
            </a:r>
          </a:p>
          <a:p>
            <a:r>
              <a:rPr lang="it-IT" u="sng" dirty="0"/>
              <a:t>…c</a:t>
            </a:r>
            <a:r>
              <a:rPr lang="it-IT" u="sng" noProof="0" dirty="0" err="1"/>
              <a:t>oncentrarsi</a:t>
            </a:r>
            <a:r>
              <a:rPr lang="it-IT" u="sng" noProof="0" dirty="0"/>
              <a:t> sul messaggio che si vuole dire, ampliando </a:t>
            </a:r>
            <a:r>
              <a:rPr lang="it-IT" noProof="0" dirty="0"/>
              <a:t>pian piano anche </a:t>
            </a:r>
            <a:r>
              <a:rPr lang="it-IT" u="sng" noProof="0" dirty="0"/>
              <a:t>il proprio spettro di vocaboli e strutture grammaticali, </a:t>
            </a:r>
            <a:r>
              <a:rPr lang="it-IT" noProof="0" dirty="0"/>
              <a:t>ma facendolo secondo il motto </a:t>
            </a:r>
            <a:r>
              <a:rPr lang="it-IT" i="1" noProof="0" dirty="0"/>
              <a:t>learning by </a:t>
            </a:r>
            <a:r>
              <a:rPr lang="it-IT" i="1" noProof="0" dirty="0" err="1"/>
              <a:t>doing</a:t>
            </a:r>
            <a:r>
              <a:rPr lang="it-IT" noProof="0" dirty="0"/>
              <a:t>.</a:t>
            </a:r>
            <a:r>
              <a:rPr lang="it-IT" dirty="0"/>
              <a:t> </a:t>
            </a:r>
          </a:p>
          <a:p>
            <a:r>
              <a:rPr lang="it-IT" dirty="0"/>
              <a:t>…in casi specifici (es. lavoro di gruppo, ricerche) </a:t>
            </a:r>
            <a:r>
              <a:rPr lang="it-IT" u="sng" dirty="0"/>
              <a:t>consentire l’uso del proprio repertorio linguistico </a:t>
            </a:r>
            <a:r>
              <a:rPr lang="it-IT" dirty="0"/>
              <a:t>in tutte le lingue che si conoscono </a:t>
            </a:r>
            <a:r>
              <a:rPr lang="it-IT" u="sng" dirty="0"/>
              <a:t>per far passare il più possibile un messaggio</a:t>
            </a:r>
            <a:r>
              <a:rPr lang="it-IT" dirty="0"/>
              <a:t>. </a:t>
            </a:r>
          </a:p>
          <a:p>
            <a:endParaRPr lang="it-IT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F9DC30-C47A-ECDE-F15E-CB8E70E8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0037-2F2C-254F-B066-593DFAE3E336}" type="slidenum">
              <a:rPr lang="en-AT" smtClean="0"/>
              <a:t>7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403969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D3683-2695-4FD6-3230-EF59442C4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4CBF16-777C-7631-C77C-6C57EFF8A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35" y="1092820"/>
            <a:ext cx="10515600" cy="1841577"/>
          </a:xfrm>
        </p:spPr>
        <p:txBody>
          <a:bodyPr/>
          <a:lstStyle/>
          <a:p>
            <a:pPr algn="ctr"/>
            <a:r>
              <a:rPr lang="it-IT" noProof="0" dirty="0">
                <a:solidFill>
                  <a:srgbClr val="C00000"/>
                </a:solidFill>
                <a:latin typeface="Aptos" panose="020B0004020202020204" pitchFamily="34" charset="0"/>
              </a:rPr>
              <a:t>Sfide principali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604DFD7-41D5-BE9E-6663-CBBC39F10B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ABDF880-8DF2-2F38-63BB-CEE6766AF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0037-2F2C-254F-B066-593DFAE3E336}" type="slidenum">
              <a:rPr lang="en-AT" smtClean="0"/>
              <a:t>8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20447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794C3-AE29-28FE-CA21-409915622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09CE97-ADA7-7B53-3979-C8B688080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905"/>
            <a:ext cx="10515600" cy="1325563"/>
          </a:xfrm>
        </p:spPr>
        <p:txBody>
          <a:bodyPr/>
          <a:lstStyle/>
          <a:p>
            <a:r>
              <a:rPr lang="it-IT" noProof="0" dirty="0">
                <a:solidFill>
                  <a:srgbClr val="C00000"/>
                </a:solidFill>
                <a:latin typeface="Aptos" panose="020B0004020202020204" pitchFamily="34" charset="0"/>
              </a:rPr>
              <a:t>Ambiguità del concetto e mancanza di formazione specifica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3D86A6-835A-E517-F913-4A3FCDC31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7765"/>
            <a:ext cx="10515600" cy="3638093"/>
          </a:xfrm>
        </p:spPr>
        <p:txBody>
          <a:bodyPr/>
          <a:lstStyle/>
          <a:p>
            <a:r>
              <a:rPr lang="it-IT" noProof="0" dirty="0"/>
              <a:t>Il termine mediazione viene interpretato in modi diversi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noProof="0" dirty="0"/>
              <a:t>   traduzione? parafrasi? spiegazione culturale? attività comunicativa?  </a:t>
            </a:r>
          </a:p>
          <a:p>
            <a:r>
              <a:rPr lang="it-IT" noProof="0" dirty="0"/>
              <a:t>Nei corsi di formazioni per insegnanti la mediazione è ancora un tema relativamente nuovo.</a:t>
            </a:r>
          </a:p>
          <a:p>
            <a:r>
              <a:rPr lang="it-IT" noProof="0" dirty="0"/>
              <a:t>Concetto piuttosto nuovo (</a:t>
            </a:r>
            <a:r>
              <a:rPr lang="it-IT" noProof="0" dirty="0" err="1"/>
              <a:t>Volum</a:t>
            </a:r>
            <a:r>
              <a:rPr lang="it-IT" noProof="0" dirty="0"/>
              <a:t>. </a:t>
            </a:r>
            <a:r>
              <a:rPr lang="it-IT" noProof="0" dirty="0" err="1"/>
              <a:t>Compl</a:t>
            </a:r>
            <a:r>
              <a:rPr lang="it-IT" dirty="0"/>
              <a:t>. QCER 2020) -&gt; idee poco chiare </a:t>
            </a:r>
            <a:r>
              <a:rPr lang="it-IT" noProof="0" dirty="0"/>
              <a:t>di cosa significhi “mediazione” a livello pratico.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DCA3E96-CBF9-4C06-D146-F081CB6F1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6020-D6B6-4CFB-AFF9-6D62B6D1CAA5}" type="slidenum">
              <a:rPr lang="it-IT" noProof="0" smtClean="0"/>
              <a:t>9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45207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1265</Words>
  <Application>Microsoft Macintosh PowerPoint</Application>
  <PresentationFormat>Widescreen</PresentationFormat>
  <Paragraphs>130</Paragraphs>
  <Slides>35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35</vt:i4>
      </vt:variant>
    </vt:vector>
  </HeadingPairs>
  <TitlesOfParts>
    <vt:vector size="43" baseType="lpstr">
      <vt:lpstr>Aptos</vt:lpstr>
      <vt:lpstr>Aptos Display</vt:lpstr>
      <vt:lpstr>Arial</vt:lpstr>
      <vt:lpstr>Calibri</vt:lpstr>
      <vt:lpstr>Calibri Light</vt:lpstr>
      <vt:lpstr>Courier New</vt:lpstr>
      <vt:lpstr>Office</vt:lpstr>
      <vt:lpstr>Office Theme</vt:lpstr>
      <vt:lpstr>Presentazione standard di PowerPoint</vt:lpstr>
      <vt:lpstr>Mediazione linguistica nella didattica della lingua italiana LS</vt:lpstr>
      <vt:lpstr>Temi</vt:lpstr>
      <vt:lpstr>Piccolo sondaggio Mentimeter</vt:lpstr>
      <vt:lpstr>Cosa significa mediazione secondo il volume complementare del QCER? </vt:lpstr>
      <vt:lpstr>Qual è l’obiettivo della mediazione?</vt:lpstr>
      <vt:lpstr>…quindi lo scopo è…</vt:lpstr>
      <vt:lpstr>Sfide principali</vt:lpstr>
      <vt:lpstr>Ambiguità del concetto e mancanza di formazione specifica</vt:lpstr>
      <vt:lpstr>Attenzione rivolta alla lingua da imparare</vt:lpstr>
      <vt:lpstr>Evitare la traduzione pura</vt:lpstr>
      <vt:lpstr>Accettare che nella mediazione l’obiettivo non è solo la mera perfezione linguistica</vt:lpstr>
      <vt:lpstr>Cambio di prospettiva </vt:lpstr>
      <vt:lpstr>Domande e riflessioni</vt:lpstr>
      <vt:lpstr>Esempi B1 - oeszplattform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Sfide, riflessioni ed esempi da un’esperienza di progettazione di attività di mediazione per il livello A2 </vt:lpstr>
      <vt:lpstr>Sfide per il livello A2</vt:lpstr>
      <vt:lpstr>Sfide didattiche, metodologiche e pratiche (soprattutto nei livelli bassi, es. A2)</vt:lpstr>
      <vt:lpstr>Grossa sfida: Valutazione</vt:lpstr>
      <vt:lpstr>Strategie e idee</vt:lpstr>
      <vt:lpstr>Strategie e idee</vt:lpstr>
      <vt:lpstr>Esempio pratico A2</vt:lpstr>
      <vt:lpstr>La cucina italiana e la cucina nel mondo. Riflettiamo e parliamone.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“Il mediatore linguistico non è un traduttore, ma un facilitatore della comunicazione.” (QCER/GeR)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Claudia Trani</dc:creator>
  <cp:lastModifiedBy>Serena Comoglio</cp:lastModifiedBy>
  <cp:revision>67</cp:revision>
  <dcterms:created xsi:type="dcterms:W3CDTF">2025-10-09T06:20:27Z</dcterms:created>
  <dcterms:modified xsi:type="dcterms:W3CDTF">2025-11-06T15:17:38Z</dcterms:modified>
</cp:coreProperties>
</file>